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4"/>
  </p:sldMasterIdLst>
  <p:notesMasterIdLst>
    <p:notesMasterId r:id="rId14"/>
  </p:notesMasterIdLst>
  <p:handoutMasterIdLst>
    <p:handoutMasterId r:id="rId15"/>
  </p:handoutMasterIdLst>
  <p:sldIdLst>
    <p:sldId id="1519" r:id="rId5"/>
    <p:sldId id="1538" r:id="rId6"/>
    <p:sldId id="1523" r:id="rId7"/>
    <p:sldId id="1544" r:id="rId8"/>
    <p:sldId id="1543" r:id="rId9"/>
    <p:sldId id="1535" r:id="rId10"/>
    <p:sldId id="1545" r:id="rId11"/>
    <p:sldId id="1540" r:id="rId12"/>
    <p:sldId id="154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D3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4" autoAdjust="0"/>
    <p:restoredTop sz="91443"/>
  </p:normalViewPr>
  <p:slideViewPr>
    <p:cSldViewPr snapToGrid="0">
      <p:cViewPr>
        <p:scale>
          <a:sx n="69" d="100"/>
          <a:sy n="69" d="100"/>
        </p:scale>
        <p:origin x="42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11/25/25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11/25/25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97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(8 days)</a:t>
            </a:r>
          </a:p>
          <a:p>
            <a:r>
              <a:rPr lang="en-US" dirty="0"/>
              <a:t>Late (18 days)</a:t>
            </a:r>
          </a:p>
          <a:p>
            <a:endParaRPr lang="en-US" dirty="0"/>
          </a:p>
          <a:p>
            <a:r>
              <a:rPr lang="en-US" dirty="0"/>
              <a:t>Environment (temperature and noise)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277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6053823"/>
            <a:ext cx="11460480" cy="786384"/>
          </a:xfrm>
        </p:spPr>
        <p:txBody>
          <a:bodyPr anchor="b">
            <a:noAutofit/>
          </a:bodyPr>
          <a:lstStyle>
            <a:lvl1pPr algn="l">
              <a:defRPr sz="5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" y="5196840"/>
            <a:ext cx="11460480" cy="480373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4555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41A4-141B-49DF-B86D-DC4CE14AABDF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622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2269717"/>
            <a:ext cx="7772400" cy="4572000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90DB-50BD-D824-9EFB-809216160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" y="548640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C57F-60A3-414E-BD64-2B4E75743E1D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3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114301"/>
            <a:ext cx="7315200" cy="2671562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C58F7861-05FC-CC70-0C94-F3BAE39E54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857500"/>
            <a:ext cx="12192000" cy="4000500"/>
          </a:xfrm>
          <a:blipFill dpi="0" rotWithShape="1">
            <a:blip r:embed="rId2">
              <a:alphaModFix amt="60000"/>
            </a:blip>
            <a:srcRect/>
            <a:stretch>
              <a:fillRect t="-218" r="-2" b="21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67DE8C-DF56-7404-15E7-77E150B1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2466" y="22498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3445" y="1212574"/>
            <a:ext cx="5895374" cy="5644887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5321358E-4EAF-C9BD-ABF7-5C2164D213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9537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0168F88-6A7F-7AA8-0B4A-2A06A58A6B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2466" y="22498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96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1181489"/>
            <a:ext cx="5895374" cy="5675972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D7213002-AAC9-0545-0DF3-75872C41F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626" y="0"/>
            <a:ext cx="589537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9C5FDC-0407-40A7-D7F3-BE000CB61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1512" y="22498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63908"/>
            <a:ext cx="8467558" cy="1554480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7C933-36A1-4C8A-B822-7DB4455188CD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5854" y="2633660"/>
            <a:ext cx="8467558" cy="3689909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  <a:lvl2pPr marL="228600" indent="0">
              <a:buFont typeface="+mj-lt"/>
              <a:buNone/>
              <a:defRPr sz="14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36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13474"/>
            <a:ext cx="5986272" cy="1554480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4383" y="109728"/>
            <a:ext cx="384048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755579"/>
            <a:ext cx="4412042" cy="402336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  <a:lvl2pPr marL="228600" indent="0">
              <a:buFont typeface="+mj-lt"/>
              <a:buNone/>
              <a:defRPr sz="14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F6704D6-1542-E251-88DF-906BEE80B5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461" y="590245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36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711" y="1161288"/>
            <a:ext cx="4663440" cy="1554480"/>
          </a:xfrm>
        </p:spPr>
        <p:txBody>
          <a:bodyPr anchor="b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4710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4711" y="2825496"/>
            <a:ext cx="4663440" cy="333756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  <a:lvl2pPr marL="228600" indent="0">
              <a:buFont typeface="+mj-lt"/>
              <a:buNone/>
              <a:defRPr sz="14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400"/>
            </a:lvl4pPr>
            <a:lvl5pPr>
              <a:buFont typeface="+mj-lt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4710" y="6400800"/>
            <a:ext cx="1996689" cy="365125"/>
          </a:xfrm>
        </p:spPr>
        <p:txBody>
          <a:bodyPr/>
          <a:lstStyle/>
          <a:p>
            <a:fld id="{DF993B4D-ACE9-486A-A560-28F00CAF6229}" type="datetime1">
              <a:rPr lang="en-US" smtClean="0"/>
              <a:t>11/25/25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82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" y="182881"/>
            <a:ext cx="7430044" cy="3246120"/>
          </a:xfrm>
        </p:spPr>
        <p:txBody>
          <a:bodyPr anchor="t" anchorCtr="0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8788" y="3611882"/>
            <a:ext cx="4120983" cy="3063237"/>
          </a:xfrm>
        </p:spPr>
        <p:txBody>
          <a:bodyPr anchor="b" anchorCtr="0">
            <a:normAutofit/>
          </a:bodyPr>
          <a:lstStyle>
            <a:lvl1pPr marL="0" indent="0" algn="r">
              <a:buFont typeface="+mj-lt"/>
              <a:buNone/>
              <a:defRPr sz="1400"/>
            </a:lvl1pPr>
            <a:lvl2pPr marL="228600" indent="0" algn="r">
              <a:buFont typeface="+mj-lt"/>
              <a:buNone/>
              <a:defRPr sz="1400"/>
            </a:lvl2pPr>
            <a:lvl3pPr marL="457200" indent="0" algn="r">
              <a:buFont typeface="+mj-lt"/>
              <a:buNone/>
              <a:defRPr sz="1400"/>
            </a:lvl3pPr>
            <a:lvl4pPr marL="685800" indent="0" algn="r">
              <a:buFont typeface="+mj-lt"/>
              <a:buNone/>
              <a:defRPr sz="1400"/>
            </a:lvl4pPr>
            <a:lvl5pPr algn="r">
              <a:buFont typeface="+mj-lt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83495" y="109728"/>
            <a:ext cx="384048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452E47-6DDB-EA53-7FB9-2BA726EB77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05394" y="886048"/>
            <a:ext cx="4120983" cy="5719034"/>
          </a:xfrm>
          <a:blipFill dpi="0" rotWithShape="1">
            <a:blip r:embed="rId2">
              <a:alphaModFix amt="60000"/>
            </a:blip>
            <a:srcRect/>
            <a:stretch>
              <a:fillRect t="-46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DD6C4CC-D005-CA0E-11C2-EC0EC7277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461" y="590245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30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2385975"/>
            <a:ext cx="4325112" cy="2454796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9051D-F4ED-4EE6-2F1F-2E67035938D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614024-C2AB-4708-B187-FC564343BFC5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560304-B220-9740-0823-17F13E1DFD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D8939A-F7AC-2C38-E1F0-99EA290DC6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67195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04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548640"/>
            <a:ext cx="10653578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4A9E-F2D4-4647-8CED-3936E905748C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1715532"/>
            <a:ext cx="10653579" cy="45938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5298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2258568"/>
            <a:ext cx="3813048" cy="3557016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6E205-DD57-FBC4-5DED-E99550EF41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95A4CD-3E4D-467F-A632-E22A4549133E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B512B-D856-A4D7-B029-66A5D5390F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519738" y="110364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0A97A-5A12-4677-BCBD-5145968555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80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1537853"/>
            <a:ext cx="4145582" cy="4638825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1A47F-D821-7876-3381-2937FE3E54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4066A9-6336-4B97-B4D9-3A38AC83B347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02357-BEAA-E8CA-E970-6C1EFE4BC1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519737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9E63C-8932-DE7E-9CD9-7BDEC967CC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2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877456"/>
            <a:ext cx="4142232" cy="4940661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90955-8D95-9784-B4EA-C7C09D75A0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1E1075-75A6-436D-9F99-5D7CCC3AC73F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F7A256-B5DD-AEAE-EEC2-A058A7A3A1C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522912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95F3F2-351A-F793-9D92-1C0F2F54D0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27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03249"/>
            <a:ext cx="3494314" cy="5719639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A45F9-D752-7EB2-0FD4-546577BB91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BCC299-E804-4C8D-B09B-D62E8FD902E3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B751DE-CFA1-0605-E728-7DD2ABD975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04267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0E780-F825-EA94-5452-0063FF7357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903249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70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91669"/>
            <a:ext cx="11946698" cy="1463040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17520" y="2103120"/>
            <a:ext cx="9038906" cy="40611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A45F9-D752-7EB2-0FD4-546577BB91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9035" y="6400800"/>
            <a:ext cx="2103120" cy="365125"/>
          </a:xfrm>
        </p:spPr>
        <p:txBody>
          <a:bodyPr/>
          <a:lstStyle/>
          <a:p>
            <a:fld id="{997E86B6-4610-44EC-80FE-E376AFB9A87E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B751DE-CFA1-0605-E728-7DD2ABD975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017519" y="6400800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0E780-F825-EA94-5452-0063FF7357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63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77728"/>
            <a:ext cx="7424413" cy="1925391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2103120"/>
            <a:ext cx="10653579" cy="4593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8287D3-A6CF-2D6B-CFA8-43427B98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35" y="6400800"/>
            <a:ext cx="3494314" cy="365125"/>
          </a:xfrm>
        </p:spPr>
        <p:txBody>
          <a:bodyPr/>
          <a:lstStyle/>
          <a:p>
            <a:fld id="{FAD630FC-B722-4E2B-AE0F-4EAEE8379303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3E464-5FDA-8579-C0D4-F4D835A4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7194" y="6400800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BCD62E-41B6-3326-68D7-BB473795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34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14400"/>
            <a:ext cx="10653578" cy="1132258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036904-F662-81D4-EC3E-98A339AB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72A-A6AD-4529-9654-D4F1A4DBB99D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F62FF-05FD-17D2-94BE-8377FF98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1AA94D-AED3-3863-7A5D-E3F60EBB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2103120"/>
            <a:ext cx="10653579" cy="4593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133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810" y="947244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48136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45810" y="2137464"/>
            <a:ext cx="6071616" cy="4489704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17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0840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37160" y="109728"/>
            <a:ext cx="3494314" cy="365125"/>
          </a:xfrm>
        </p:spPr>
        <p:txBody>
          <a:bodyPr/>
          <a:lstStyle/>
          <a:p>
            <a:fld id="{1D0BED44-D33C-4BC0-82AE-03CCEC84E23C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109728"/>
            <a:ext cx="2805405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842159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2188560"/>
            <a:ext cx="6135624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2458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551" y="829703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163550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63551" y="1890407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7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6977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6978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6976" y="109728"/>
            <a:ext cx="48463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6976" y="641386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6D6D19A8-E804-40EF-8EF8-3AF40804D535}" type="datetime1">
              <a:rPr lang="en-US" smtClean="0"/>
              <a:t>11/25/25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28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799723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37160" y="109728"/>
            <a:ext cx="3494314" cy="365125"/>
          </a:xfrm>
        </p:spPr>
        <p:txBody>
          <a:bodyPr/>
          <a:lstStyle/>
          <a:p>
            <a:fld id="{4AD230D4-27F1-4CA8-A3FF-2F2EEFBBF8FF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109728"/>
            <a:ext cx="2805405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510999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1860427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63264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674" y="839169"/>
            <a:ext cx="436168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4085" y="109728"/>
            <a:ext cx="475488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38611" y="246780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6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863127"/>
            <a:ext cx="436168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59" y="109728"/>
            <a:ext cx="466344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109728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2492689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0579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932" y="814714"/>
            <a:ext cx="4522936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7931" y="109728"/>
            <a:ext cx="48463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212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47932" y="1875418"/>
            <a:ext cx="4512601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31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799723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59" y="109728"/>
            <a:ext cx="5029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1089" y="109728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1860427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24324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483" y="844839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728482" y="109728"/>
            <a:ext cx="384048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55212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28610" y="2474401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70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844839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" y="109728"/>
            <a:ext cx="39319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3946" y="109728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2474401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9132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914" y="1078992"/>
            <a:ext cx="3273552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5913" y="109728"/>
            <a:ext cx="365760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5914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19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84081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484081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15407-9413-1DA9-E036-72552D7812A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39035" y="6400800"/>
            <a:ext cx="3494314" cy="365125"/>
          </a:xfrm>
        </p:spPr>
        <p:txBody>
          <a:bodyPr/>
          <a:lstStyle/>
          <a:p>
            <a:fld id="{4861F8A4-A550-495E-B098-17B8D646590D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8869B91-F1A8-E5E1-0E1C-4AA458DBB2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49239" y="6400800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D6E046-2804-51F2-8BA7-5C8B18490A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30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3976342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3976342"/>
            <a:ext cx="7772400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00800"/>
            <a:ext cx="3494314" cy="365125"/>
          </a:xfrm>
        </p:spPr>
        <p:txBody>
          <a:bodyPr/>
          <a:lstStyle/>
          <a:p>
            <a:fld id="{42833966-1C27-49A9-BF68-AEEF42304B98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7639" y="6400800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212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3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188460"/>
            <a:ext cx="4654296" cy="3739896"/>
          </a:xfrm>
        </p:spPr>
        <p:txBody>
          <a:bodyPr anchor="t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8467" y="6400800"/>
            <a:ext cx="1645920" cy="365125"/>
          </a:xfrm>
        </p:spPr>
        <p:txBody>
          <a:bodyPr/>
          <a:lstStyle/>
          <a:p>
            <a:fld id="{6C465929-F863-43BF-8BF8-3E35F2D5AEED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00800"/>
            <a:ext cx="265176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017575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28943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14400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D91B2-1947-F009-53AF-CA2BE8769C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A8E7AA-5AA8-48D8-857B-F7B6971F0AFF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FC093-7A59-0C22-FCDE-3B3F3C844F5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77639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E3CA5-C843-86E9-EDAF-8E8D75DC76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914400"/>
            <a:ext cx="7772400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2000" cy="3429000"/>
          </a:xfrm>
          <a:blipFill dpi="0" rotWithShape="1">
            <a:blip r:embed="rId2">
              <a:alphaModFix amt="60000"/>
            </a:blip>
            <a:srcRect/>
            <a:stretch>
              <a:fillRect t="-10186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82333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097280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EFD7-880E-41F7-8DF2-29BE6B08962C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5184" y="109728"/>
            <a:ext cx="493776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2184400"/>
            <a:ext cx="6172200" cy="4425696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55185" y="2181225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01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005840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CF854-F4D6-492A-8B63-1302C4D54DCF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794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2578563"/>
            <a:ext cx="4672584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2795" y="1005840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32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14400"/>
            <a:ext cx="3657603" cy="1545336"/>
          </a:xfrm>
        </p:spPr>
        <p:txBody>
          <a:bodyPr anchor="b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01D4-EC5C-432E-B126-3C9F7EA5106A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44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2581197"/>
            <a:ext cx="3490176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8345" y="914400"/>
            <a:ext cx="6561138" cy="5759450"/>
          </a:xfrm>
        </p:spPr>
        <p:txBody>
          <a:bodyPr anchor="b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7477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573031"/>
            <a:ext cx="5391190" cy="2864350"/>
          </a:xfrm>
        </p:spPr>
        <p:txBody>
          <a:bodyPr anchor="b" anchorCtr="0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BF06B69-C768-FE26-D245-736BCC84A0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45449AB-1A99-452F-8365-CCD6C575132A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83D621-6486-4054-4D8A-AAF79D4E89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967194" y="110364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F998961-73A4-CFF8-87FC-EAA4BB68EA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67195" y="1463040"/>
            <a:ext cx="5633215" cy="2864350"/>
          </a:xfrm>
        </p:spPr>
        <p:txBody>
          <a:bodyPr anchor="b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800"/>
            </a:lvl2pPr>
            <a:lvl3pPr marL="457200" indent="0">
              <a:buFont typeface="Arial" panose="020B0604020202020204" pitchFamily="34" charset="0"/>
              <a:buNone/>
              <a:defRPr sz="1800"/>
            </a:lvl3pPr>
            <a:lvl4pPr marL="685800" indent="0">
              <a:buFont typeface="Arial" panose="020B0604020202020204" pitchFamily="34" charset="0"/>
              <a:buNone/>
              <a:defRPr sz="1800"/>
            </a:lvl4pPr>
            <a:lvl5pPr marL="9144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E716C4BF-504C-57EB-F890-EB45BFD22B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4509435"/>
            <a:ext cx="12192000" cy="2348564"/>
          </a:xfrm>
          <a:blipFill dpi="0" rotWithShape="1">
            <a:blip r:embed="rId2">
              <a:alphaModFix amt="60000"/>
            </a:blip>
            <a:srcRect/>
            <a:stretch>
              <a:fillRect t="-207" b="-2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08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2011680"/>
            <a:ext cx="5391190" cy="4297680"/>
          </a:xfrm>
        </p:spPr>
        <p:txBody>
          <a:bodyPr anchor="t" anchorCtr="0">
            <a:noAutofit/>
          </a:bodyPr>
          <a:lstStyle>
            <a:lvl1pPr>
              <a:defRPr sz="5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1730326"/>
          </a:xfrm>
          <a:blipFill dpi="0" rotWithShape="1">
            <a:blip r:embed="rId2">
              <a:alphaModFix amt="60000"/>
            </a:blip>
            <a:srcRect/>
            <a:stretch>
              <a:fillRect b="-1213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8946" y="2011680"/>
            <a:ext cx="5669280" cy="4297680"/>
          </a:xfrm>
        </p:spPr>
        <p:txBody>
          <a:bodyPr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BF06B69-C768-FE26-D245-736BCC84A01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39035" y="6400800"/>
            <a:ext cx="3494314" cy="365125"/>
          </a:xfrm>
        </p:spPr>
        <p:txBody>
          <a:bodyPr/>
          <a:lstStyle/>
          <a:p>
            <a:fld id="{02C16C74-55DA-42EB-8175-D0D7287DA860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83D621-6486-4054-4D8A-AAF79D4E89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998463" y="6400800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F998961-73A4-CFF8-87FC-EAA4BB68EA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85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" y="171513"/>
            <a:ext cx="6400800" cy="1482005"/>
          </a:xfr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6" y="2606040"/>
            <a:ext cx="6400800" cy="3999042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>
              <a:spcBef>
                <a:spcPts val="1000"/>
              </a:spcBef>
              <a:defRPr/>
            </a:lvl2pPr>
            <a:lvl3pPr>
              <a:spcBef>
                <a:spcPts val="1000"/>
              </a:spcBef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691214" y="109728"/>
            <a:ext cx="384048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14572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692EDDB5-4345-5104-646A-B8C10FB3A7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05393" y="843539"/>
            <a:ext cx="4120983" cy="5761544"/>
          </a:xfrm>
          <a:blipFill dpi="0" rotWithShape="1">
            <a:blip r:embed="rId2">
              <a:alphaModFix amt="60000"/>
            </a:blip>
            <a:srcRect/>
            <a:stretch>
              <a:fillRect l="-368" r="-58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99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with Pictur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1005840"/>
            <a:ext cx="3595634" cy="2212313"/>
          </a:xfrm>
        </p:spPr>
        <p:txBody>
          <a:bodyPr anchor="t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0792-39BA-4DDF-8CC0-FB53AC947541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25" y="3291840"/>
            <a:ext cx="3585586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16036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32770" y="832104"/>
            <a:ext cx="6519080" cy="5779007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0537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5220320"/>
            <a:ext cx="5897880" cy="1353312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98C21E-A9AF-D3FB-3F6A-06088553C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6289" y="5756029"/>
            <a:ext cx="1005840" cy="10058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17E0-FD86-4740-841E-11AE14FE53B9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854512"/>
            <a:ext cx="10826496" cy="4334256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109185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5096611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5523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D39EB1-AC22-29FA-3FA6-98276FD515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3080" y="1192308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6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5032197"/>
            <a:ext cx="10683240" cy="1814597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582" y="4184423"/>
            <a:ext cx="5086118" cy="480373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C58F7861-05FC-CC70-0C94-F3BAE39E54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000500"/>
          </a:xfrm>
          <a:blipFill dpi="0" rotWithShape="1">
            <a:blip r:embed="rId2">
              <a:alphaModFix amt="60000"/>
            </a:blip>
            <a:srcRect/>
            <a:stretch>
              <a:fillRect t="-218" b="21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CFF3B0-895D-60C4-CB96-5BF3CBA345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6289" y="5753627"/>
            <a:ext cx="1005840" cy="100584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382207" y="4184423"/>
            <a:ext cx="3494314" cy="480373"/>
          </a:xfrm>
        </p:spPr>
        <p:txBody>
          <a:bodyPr anchor="t" anchorCtr="0"/>
          <a:lstStyle>
            <a:lvl1pPr>
              <a:lnSpc>
                <a:spcPct val="80000"/>
              </a:lnSpc>
              <a:spcBef>
                <a:spcPts val="0"/>
              </a:spcBef>
              <a:defRPr sz="1400"/>
            </a:lvl1pPr>
          </a:lstStyle>
          <a:p>
            <a:fld id="{2FA5764E-E6BE-4F59-BC6D-FD62676A7915}" type="datetime1">
              <a:rPr lang="en-US" smtClean="0"/>
              <a:t>11/25/25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44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5086664"/>
            <a:ext cx="7525512" cy="1545336"/>
          </a:xfrm>
        </p:spPr>
        <p:txBody>
          <a:bodyPr anchor="b" anchorCtr="0">
            <a:normAutofit/>
          </a:bodyPr>
          <a:lstStyle>
            <a:lvl1pPr algn="l">
              <a:lnSpc>
                <a:spcPct val="110000"/>
              </a:lnSpc>
              <a:defRPr sz="20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8BC-18BF-4782-9296-DD0D837E7B04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855232"/>
            <a:ext cx="10543032" cy="4206240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969628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76" y="1106243"/>
            <a:ext cx="4107359" cy="3760706"/>
          </a:xfrm>
        </p:spPr>
        <p:txBody>
          <a:bodyPr anchor="b" anchorCtr="0">
            <a:normAutofit/>
          </a:bodyPr>
          <a:lstStyle>
            <a:lvl1pPr algn="l">
              <a:lnSpc>
                <a:spcPct val="110000"/>
              </a:lnSpc>
              <a:defRPr sz="18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E84C63-8906-E024-96D3-CABBCE341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1235399" y="5899743"/>
            <a:ext cx="731520" cy="7315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5EB2C-1015-4455-AE51-32226220277B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475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1106243"/>
            <a:ext cx="5289168" cy="4206240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620633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2011680"/>
            <a:ext cx="6952254" cy="2194560"/>
          </a:xfrm>
        </p:spPr>
        <p:txBody>
          <a:bodyPr anchor="t" anchorCtr="0">
            <a:normAutofit/>
          </a:bodyPr>
          <a:lstStyle>
            <a:lvl1pPr algn="l">
              <a:lnSpc>
                <a:spcPct val="110000"/>
              </a:lnSpc>
              <a:defRPr sz="18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23030"/>
            <a:ext cx="10961546" cy="1920240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E1EDB1-0050-E837-58E0-64C3650484D7}"/>
              </a:ext>
            </a:extLst>
          </p:cNvPr>
          <p:cNvSpPr/>
          <p:nvPr userDrawn="1"/>
        </p:nvSpPr>
        <p:spPr>
          <a:xfrm>
            <a:off x="7277270" y="1943270"/>
            <a:ext cx="4914730" cy="4914730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77A1D8-5F01-6F9E-74AD-AE50D4B09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6289" y="168175"/>
            <a:ext cx="1005840" cy="100584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59" y="6400800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4234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568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5291877"/>
            <a:ext cx="7525512" cy="926044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18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CDFFE1-D928-0CE3-D1C8-CCF55609A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3080" y="977157"/>
            <a:ext cx="1005840" cy="100584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484" y="2134134"/>
            <a:ext cx="10543032" cy="2589733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226577-F54C-EB86-D0A7-64DAFA9E69B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9035" y="6400800"/>
            <a:ext cx="3017520" cy="365125"/>
          </a:xfrm>
        </p:spPr>
        <p:txBody>
          <a:bodyPr/>
          <a:lstStyle/>
          <a:p>
            <a:fld id="{D83B0785-BFD2-40CE-BFC6-53E97097B54D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8C91051-FC5E-3F4E-51AF-3EBC57B4BD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44240" y="6400800"/>
            <a:ext cx="530352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9E1B41D-78D5-5CD6-67DF-4B11B9453D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89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32976E3-E745-9DF8-C3E3-53A778D95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6289" y="5760720"/>
            <a:ext cx="1005840" cy="100584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10F998E-EA6E-4E43-1727-F5C608095A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D96880-2887-4E7D-BBD2-0B0C8A14708C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AA6E616-8EC3-D9A1-4DFB-5BDEBC779B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ECFCDD-8971-579B-777D-53A85E6F1F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1188720"/>
            <a:ext cx="8266176" cy="5605272"/>
          </a:xfrm>
        </p:spPr>
        <p:txBody>
          <a:bodyPr anchor="b" anchorCtr="0">
            <a:noAutofit/>
          </a:bodyPr>
          <a:lstStyle>
            <a:lvl1pPr marL="0" indent="0">
              <a:lnSpc>
                <a:spcPct val="80000"/>
              </a:lnSpc>
              <a:buNone/>
              <a:defRPr sz="5600" b="0" spc="-200" baseline="0"/>
            </a:lvl1pPr>
            <a:lvl2pPr marL="228600" indent="0">
              <a:lnSpc>
                <a:spcPct val="80000"/>
              </a:lnSpc>
              <a:buNone/>
              <a:defRPr sz="5600" b="0" spc="-200" baseline="0"/>
            </a:lvl2pPr>
            <a:lvl3pPr marL="457200" indent="0">
              <a:lnSpc>
                <a:spcPct val="80000"/>
              </a:lnSpc>
              <a:buNone/>
              <a:defRPr sz="5600" b="0" spc="-200" baseline="0"/>
            </a:lvl3pPr>
            <a:lvl4pPr marL="685800" indent="0">
              <a:lnSpc>
                <a:spcPct val="80000"/>
              </a:lnSpc>
              <a:buNone/>
              <a:defRPr sz="5600" b="0" spc="-200" baseline="0"/>
            </a:lvl4pPr>
            <a:lvl5pPr marL="914400" indent="0">
              <a:lnSpc>
                <a:spcPct val="80000"/>
              </a:lnSpc>
              <a:buNone/>
              <a:defRPr sz="5600" b="0" spc="-200" baseline="0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941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2651760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buNone/>
              <a:defRPr sz="5600" b="0" spc="-200" baseline="0"/>
            </a:lvl1pPr>
            <a:lvl2pPr marL="228600" indent="0">
              <a:lnSpc>
                <a:spcPct val="80000"/>
              </a:lnSpc>
              <a:buNone/>
              <a:defRPr sz="5600" b="0" spc="-200" baseline="0"/>
            </a:lvl2pPr>
            <a:lvl3pPr marL="457200" indent="0">
              <a:lnSpc>
                <a:spcPct val="80000"/>
              </a:lnSpc>
              <a:buNone/>
              <a:defRPr sz="5600" b="0" spc="-200" baseline="0"/>
            </a:lvl3pPr>
            <a:lvl4pPr marL="685800" indent="0">
              <a:lnSpc>
                <a:spcPct val="80000"/>
              </a:lnSpc>
              <a:buNone/>
              <a:defRPr sz="5600" b="0" spc="-200" baseline="0"/>
            </a:lvl4pPr>
            <a:lvl5pPr marL="914400" indent="0">
              <a:lnSpc>
                <a:spcPct val="80000"/>
              </a:lnSpc>
              <a:buNone/>
              <a:defRPr sz="5600" b="0" spc="-200" baseline="0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8B884C-311F-A563-377C-6EBE47822774}"/>
              </a:ext>
            </a:extLst>
          </p:cNvPr>
          <p:cNvSpPr/>
          <p:nvPr userDrawn="1"/>
        </p:nvSpPr>
        <p:spPr>
          <a:xfrm>
            <a:off x="7277270" y="0"/>
            <a:ext cx="4914730" cy="4914730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2F09180-2668-03E9-3E5B-E24359E2B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6289" y="4425163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521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A9F5324-9AB0-314B-31EA-61D069950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3080" y="5753627"/>
            <a:ext cx="1005840" cy="100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62912" y="626364"/>
            <a:ext cx="8266176" cy="560527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80000"/>
              </a:lnSpc>
              <a:buNone/>
              <a:defRPr sz="5600" b="0" spc="-200" baseline="0"/>
            </a:lvl1pPr>
            <a:lvl2pPr marL="228600" indent="0">
              <a:lnSpc>
                <a:spcPct val="80000"/>
              </a:lnSpc>
              <a:buNone/>
              <a:defRPr sz="5600" b="0" spc="-200" baseline="0"/>
            </a:lvl2pPr>
            <a:lvl3pPr marL="457200" indent="0">
              <a:lnSpc>
                <a:spcPct val="80000"/>
              </a:lnSpc>
              <a:buNone/>
              <a:defRPr sz="5600" b="0" spc="-200" baseline="0"/>
            </a:lvl3pPr>
            <a:lvl4pPr marL="685800" indent="0">
              <a:lnSpc>
                <a:spcPct val="80000"/>
              </a:lnSpc>
              <a:buNone/>
              <a:defRPr sz="5600" b="0" spc="-200" baseline="0"/>
            </a:lvl4pPr>
            <a:lvl5pPr marL="914400" indent="0">
              <a:lnSpc>
                <a:spcPct val="80000"/>
              </a:lnSpc>
              <a:buNone/>
              <a:defRPr sz="5600" b="0" spc="-200" baseline="0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848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DC095FD-8C32-C2DB-3F1D-105AFD151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3080" y="457200"/>
            <a:ext cx="1005840" cy="100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760720"/>
            <a:ext cx="8970264" cy="466344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600200"/>
            <a:ext cx="9198864" cy="3657600"/>
          </a:xfrm>
        </p:spPr>
        <p:txBody>
          <a:bodyPr anchor="ctr">
            <a:normAutofit/>
          </a:bodyPr>
          <a:lstStyle>
            <a:lvl1pPr marL="164592" indent="-164592" algn="ctr">
              <a:lnSpc>
                <a:spcPct val="80000"/>
              </a:lnSpc>
              <a:spcBef>
                <a:spcPts val="0"/>
              </a:spcBef>
              <a:buNone/>
              <a:defRPr sz="5600" spc="-200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907570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84CE384-B29D-F2CE-AAA2-9F696214E5C3}"/>
              </a:ext>
            </a:extLst>
          </p:cNvPr>
          <p:cNvSpPr/>
          <p:nvPr userDrawn="1"/>
        </p:nvSpPr>
        <p:spPr>
          <a:xfrm>
            <a:off x="7277270" y="1943270"/>
            <a:ext cx="4914730" cy="4914730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0946D8-30A5-B84D-F1D0-0DB66CAAB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6289" y="168175"/>
            <a:ext cx="1005840" cy="100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" y="6339504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20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188122"/>
            <a:ext cx="9198864" cy="3291840"/>
          </a:xfrm>
        </p:spPr>
        <p:txBody>
          <a:bodyPr anchor="t" anchorCtr="0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5600" spc="-200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889215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1BC50BE-AB5B-8BDE-7DBB-C903EDD6F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3758" y="230006"/>
            <a:ext cx="731520" cy="731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5600" spc="-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44548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7" y="5660571"/>
            <a:ext cx="9144000" cy="1196890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8217C9D-487D-9CA3-0848-36BD9886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0" y="5942862"/>
            <a:ext cx="2471058" cy="773624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BEE065B-EAB0-79D1-48A3-D7807B360D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542544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89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" y="5284269"/>
            <a:ext cx="7462853" cy="1443156"/>
          </a:xfrm>
        </p:spPr>
        <p:txBody>
          <a:bodyPr anchor="b" anchorCtr="0">
            <a:normAutofit/>
          </a:bodyPr>
          <a:lstStyle>
            <a:lvl1pPr>
              <a:lnSpc>
                <a:spcPct val="120000"/>
              </a:lnSpc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179177"/>
            <a:ext cx="7490285" cy="5029200"/>
          </a:xfrm>
        </p:spPr>
        <p:txBody>
          <a:bodyPr anchor="t" anchorCtr="0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5600" spc="-200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80959" y="6400800"/>
            <a:ext cx="384048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00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2866" y="5117083"/>
            <a:ext cx="6053559" cy="1618489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B90859F-C81D-2CBA-0268-040BF6276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461" y="5902452"/>
            <a:ext cx="731520" cy="73152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22129D-A009-1048-F4CC-0DD22291EA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1AB8E-654D-449F-FE27-9EE3329DE0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67194" y="1040130"/>
            <a:ext cx="6089232" cy="3694174"/>
          </a:xfrm>
        </p:spPr>
        <p:txBody>
          <a:bodyPr anchor="b" anchorCtr="0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5600" spc="-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1530893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0058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2C26-75B3-4C8F-A524-DF1C4CACA0D5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28" y="228600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5120" y="228600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004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83695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B39C4-A47B-40FF-9538-86AD7C2D9C69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" y="208680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0" y="208680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28" y="267716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5120" y="267716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9575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1005840"/>
            <a:ext cx="10653578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357C-8952-4D95-B5A3-A1B4C8EE3913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71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8D2D-C3A8-4A66-A98A-C7AEF9ABBCA1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50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1005205"/>
            <a:ext cx="3595634" cy="1757505"/>
          </a:xfrm>
        </p:spPr>
        <p:txBody>
          <a:bodyPr anchor="t">
            <a:noAutofit/>
          </a:bodyPr>
          <a:lstStyle>
            <a:lvl1pPr>
              <a:defRPr sz="5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C04A-62E7-410C-9DF4-AE519183FC48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4707" y="109728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25" y="2762710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1005840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6749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00" y="1181490"/>
            <a:ext cx="5986399" cy="5676510"/>
          </a:xfrm>
        </p:spPr>
        <p:txBody>
          <a:bodyPr anchor="b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7160" y="182880"/>
            <a:ext cx="4572000" cy="7315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08FD5A0C-3984-4E77-6D88-7812D8F2B1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626" y="0"/>
            <a:ext cx="589537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D56FA5-6B2C-25FC-5C75-51C0FD7A08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1512" y="22498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94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847088"/>
            <a:ext cx="7342307" cy="1133856"/>
          </a:xfrm>
        </p:spPr>
        <p:txBody>
          <a:bodyPr anchor="b">
            <a:noAutofit/>
          </a:bodyPr>
          <a:lstStyle>
            <a:lvl1pPr>
              <a:defRPr sz="5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77C5-6C81-4314-970E-947A1343E2E6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728" y="3594099"/>
            <a:ext cx="10890374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45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627318"/>
            <a:ext cx="8430767" cy="1842020"/>
          </a:xfrm>
        </p:spPr>
        <p:txBody>
          <a:bodyPr anchor="b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2687-D4AF-44F6-B6FA-687A60D6796A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220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and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5032197"/>
            <a:ext cx="10683240" cy="1814597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582" y="4184423"/>
            <a:ext cx="5086118" cy="480373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C58F7861-05FC-CC70-0C94-F3BAE39E54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000500"/>
          </a:xfrm>
          <a:blipFill dpi="0" rotWithShape="1">
            <a:blip r:embed="rId2">
              <a:alphaModFix amt="60000"/>
            </a:blip>
            <a:srcRect/>
            <a:stretch>
              <a:fillRect t="-218" b="21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CFF3B0-895D-60C4-CB96-5BF3CBA345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6289" y="5753627"/>
            <a:ext cx="1005840" cy="100584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837CCC-4341-C0BA-0887-EAECDEF9BF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81981" y="4184423"/>
            <a:ext cx="3494314" cy="4803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876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2821B14-72A5-C6D7-EF14-887B89D04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1235399" y="5899743"/>
            <a:ext cx="731520" cy="731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3566159"/>
            <a:ext cx="5517349" cy="3130063"/>
          </a:xfrm>
        </p:spPr>
        <p:txBody>
          <a:bodyPr anchor="t" anchorCtr="0">
            <a:noAutofit/>
          </a:bodyPr>
          <a:lstStyle>
            <a:lvl1pPr>
              <a:defRPr sz="5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C735-3864-4957-BF90-C675D06BA841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71033" y="3566160"/>
            <a:ext cx="5024070" cy="219029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629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1098361"/>
            <a:ext cx="7478991" cy="3635797"/>
          </a:xfrm>
        </p:spPr>
        <p:txBody>
          <a:bodyPr anchor="t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" y="5173140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7A10-1365-4298-BCFB-A89E8226FC7A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08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" y="1091983"/>
            <a:ext cx="7876287" cy="3592629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854" y="4854882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CAF2-4ACC-400C-8AB1-D2F5D7E42D16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979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035" y="110364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37426DD9-A454-4A8A-833C-23D835E03487}" type="datetime1">
              <a:rPr lang="en-US" smtClean="0"/>
              <a:t>11/25/25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67194" y="110364"/>
            <a:ext cx="5303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7219" y="110364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8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865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851" r:id="rId2"/>
    <p:sldLayoutId id="2147483784" r:id="rId3"/>
    <p:sldLayoutId id="2147483785" r:id="rId4"/>
    <p:sldLayoutId id="2147483831" r:id="rId5"/>
    <p:sldLayoutId id="2147483837" r:id="rId6"/>
    <p:sldLayoutId id="2147483852" r:id="rId7"/>
    <p:sldLayoutId id="2147483786" r:id="rId8"/>
    <p:sldLayoutId id="2147483787" r:id="rId9"/>
    <p:sldLayoutId id="2147483788" r:id="rId10"/>
    <p:sldLayoutId id="2147483789" r:id="rId11"/>
    <p:sldLayoutId id="2147483832" r:id="rId12"/>
    <p:sldLayoutId id="2147483835" r:id="rId13"/>
    <p:sldLayoutId id="2147483836" r:id="rId14"/>
    <p:sldLayoutId id="2147483790" r:id="rId15"/>
    <p:sldLayoutId id="2147483838" r:id="rId16"/>
    <p:sldLayoutId id="2147483791" r:id="rId17"/>
    <p:sldLayoutId id="2147483839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843" r:id="rId24"/>
    <p:sldLayoutId id="2147483833" r:id="rId25"/>
    <p:sldLayoutId id="2147483834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  <p:sldLayoutId id="2147483808" r:id="rId38"/>
    <p:sldLayoutId id="2147483809" r:id="rId39"/>
    <p:sldLayoutId id="2147483810" r:id="rId40"/>
    <p:sldLayoutId id="2147483811" r:id="rId41"/>
    <p:sldLayoutId id="2147483812" r:id="rId42"/>
    <p:sldLayoutId id="2147483813" r:id="rId43"/>
    <p:sldLayoutId id="2147483840" r:id="rId44"/>
    <p:sldLayoutId id="2147483841" r:id="rId45"/>
    <p:sldLayoutId id="2147483842" r:id="rId46"/>
    <p:sldLayoutId id="2147483828" r:id="rId47"/>
    <p:sldLayoutId id="2147483814" r:id="rId48"/>
    <p:sldLayoutId id="2147483815" r:id="rId49"/>
    <p:sldLayoutId id="2147483816" r:id="rId50"/>
    <p:sldLayoutId id="2147483844" r:id="rId51"/>
    <p:sldLayoutId id="2147483845" r:id="rId52"/>
    <p:sldLayoutId id="2147483846" r:id="rId53"/>
    <p:sldLayoutId id="2147483817" r:id="rId54"/>
    <p:sldLayoutId id="2147483818" r:id="rId55"/>
    <p:sldLayoutId id="2147483819" r:id="rId56"/>
    <p:sldLayoutId id="2147483820" r:id="rId57"/>
    <p:sldLayoutId id="2147483821" r:id="rId58"/>
    <p:sldLayoutId id="2147483822" r:id="rId59"/>
    <p:sldLayoutId id="2147483847" r:id="rId60"/>
    <p:sldLayoutId id="2147483848" r:id="rId61"/>
    <p:sldLayoutId id="2147483823" r:id="rId62"/>
    <p:sldLayoutId id="2147483824" r:id="rId63"/>
    <p:sldLayoutId id="2147483825" r:id="rId64"/>
    <p:sldLayoutId id="2147483826" r:id="rId65"/>
    <p:sldLayoutId id="2147483827" r:id="rId66"/>
    <p:sldLayoutId id="2147483850" r:id="rId67"/>
    <p:sldLayoutId id="2147483829" r:id="rId68"/>
    <p:sldLayoutId id="2147483830" r:id="rId69"/>
    <p:sldLayoutId id="2147483849" r:id="rId70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600" b="0" i="0" kern="1200" spc="-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D2AF3FA-87A9-9163-3213-65A6A97B1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" y="5001135"/>
            <a:ext cx="3379304" cy="1131850"/>
          </a:xfrm>
        </p:spPr>
        <p:txBody>
          <a:bodyPr>
            <a:normAutofit/>
          </a:bodyPr>
          <a:lstStyle/>
          <a:p>
            <a:r>
              <a:rPr lang="en-US" sz="1300" b="1" dirty="0"/>
              <a:t>Supervisor: Dr. Matthew </a:t>
            </a:r>
            <a:r>
              <a:rPr lang="en-US" sz="1300" b="1" dirty="0" err="1"/>
              <a:t>Reudink</a:t>
            </a:r>
            <a:endParaRPr lang="en-US" sz="1300" b="1" dirty="0"/>
          </a:p>
          <a:p>
            <a:r>
              <a:rPr lang="en-US" sz="1300" b="1" dirty="0"/>
              <a:t>Secondary Supervisor: Dr. Emily </a:t>
            </a:r>
            <a:r>
              <a:rPr lang="en-US" sz="1300" b="1" dirty="0" err="1"/>
              <a:t>Studd</a:t>
            </a:r>
            <a:endParaRPr lang="en-US" sz="1300" b="1" dirty="0"/>
          </a:p>
        </p:txBody>
      </p:sp>
      <p:pic>
        <p:nvPicPr>
          <p:cNvPr id="8" name="Picture Placeholder 7" descr="A landscape with trees and mountains&#10;&#10;Description automatically generated">
            <a:extLst>
              <a:ext uri="{FF2B5EF4-FFF2-40B4-BE49-F238E27FC236}">
                <a16:creationId xmlns:a16="http://schemas.microsoft.com/office/drawing/2014/main" id="{AD13D87D-8417-CCA6-E177-24381CBE5D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46484"/>
          <a:stretch/>
        </p:blipFill>
        <p:spPr>
          <a:xfrm rot="5400000">
            <a:off x="4046982" y="-4144518"/>
            <a:ext cx="4000500" cy="1228953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639A92-0A4F-2252-82D9-3C90E7347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14" y="5693069"/>
            <a:ext cx="2536774" cy="1031365"/>
          </a:xfrm>
          <a:prstGeom prst="rect">
            <a:avLst/>
          </a:prstGeom>
          <a:solidFill>
            <a:schemeClr val="bg1">
              <a:alpha val="49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0B5733-FC43-52D6-8EDF-D70A812AE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346" y="5482867"/>
            <a:ext cx="1451771" cy="1451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ED719-D482-74D5-A97E-B9A98DE501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755"/>
          <a:stretch/>
        </p:blipFill>
        <p:spPr>
          <a:xfrm>
            <a:off x="9844126" y="5580994"/>
            <a:ext cx="2238146" cy="12555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720792-6D79-329A-9F54-EE2639A08721}"/>
              </a:ext>
            </a:extLst>
          </p:cNvPr>
          <p:cNvSpPr txBox="1"/>
          <p:nvPr/>
        </p:nvSpPr>
        <p:spPr>
          <a:xfrm>
            <a:off x="3008376" y="4148388"/>
            <a:ext cx="61752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Feces, Stress and Chickadees: My Research and Why it matters</a:t>
            </a:r>
            <a:endParaRPr lang="en-US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78AE50-A476-DE09-F2E1-74035776CC93}"/>
              </a:ext>
            </a:extLst>
          </p:cNvPr>
          <p:cNvSpPr txBox="1"/>
          <p:nvPr/>
        </p:nvSpPr>
        <p:spPr>
          <a:xfrm>
            <a:off x="109728" y="4518561"/>
            <a:ext cx="614900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/>
              <a:t>By Domenico </a:t>
            </a:r>
            <a:r>
              <a:rPr lang="en-US" sz="1300" b="1" dirty="0" err="1"/>
              <a:t>Comita</a:t>
            </a:r>
            <a:endParaRPr 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1369385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2DCD5-A6AA-1DC6-680C-C9342BF71D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14572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817D77-7E9D-B98E-FB40-177747839B68}"/>
              </a:ext>
            </a:extLst>
          </p:cNvPr>
          <p:cNvSpPr/>
          <p:nvPr/>
        </p:nvSpPr>
        <p:spPr>
          <a:xfrm>
            <a:off x="0" y="-51798"/>
            <a:ext cx="12192000" cy="81145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bg1"/>
                </a:solidFill>
              </a:rPr>
              <a:t>My Research Goals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A0215-1D6D-06DD-B3D7-4E71F26F0BB3}"/>
              </a:ext>
            </a:extLst>
          </p:cNvPr>
          <p:cNvSpPr txBox="1"/>
          <p:nvPr/>
        </p:nvSpPr>
        <p:spPr>
          <a:xfrm>
            <a:off x="374322" y="2831594"/>
            <a:ext cx="5721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Does stress differ in urban and rural mountain chickadee nestlings?</a:t>
            </a:r>
          </a:p>
        </p:txBody>
      </p:sp>
      <p:pic>
        <p:nvPicPr>
          <p:cNvPr id="24" name="Picture 23" descr="A person in a yellow vest leaning on a tree&#10;&#10;Description automatically generated">
            <a:extLst>
              <a:ext uri="{FF2B5EF4-FFF2-40B4-BE49-F238E27FC236}">
                <a16:creationId xmlns:a16="http://schemas.microsoft.com/office/drawing/2014/main" id="{DA261150-50E5-7397-FC3D-D670682F8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5" r="1638"/>
          <a:stretch/>
        </p:blipFill>
        <p:spPr>
          <a:xfrm rot="5400000">
            <a:off x="6013423" y="613299"/>
            <a:ext cx="6235419" cy="652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72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F6C45D1-AA06-893C-3F9A-0618FD14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BBFB6-01CF-85ED-B9C4-0E7EB0F0BF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67194" y="110364"/>
            <a:ext cx="5303520" cy="365125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AF806-23B3-78F5-EBFC-26C29DF059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27219" y="110364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BB033-CB5B-C2CE-8767-75B89DAA1A7A}"/>
              </a:ext>
            </a:extLst>
          </p:cNvPr>
          <p:cNvSpPr txBox="1"/>
          <p:nvPr/>
        </p:nvSpPr>
        <p:spPr>
          <a:xfrm>
            <a:off x="375842" y="1137090"/>
            <a:ext cx="5845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2. Does stress vary with nestling age?</a:t>
            </a:r>
            <a:endParaRPr lang="en-US" sz="3200" b="1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C53A03-94E4-D7E7-34EE-C69E3DCB92D5}"/>
              </a:ext>
            </a:extLst>
          </p:cNvPr>
          <p:cNvSpPr txBox="1"/>
          <p:nvPr/>
        </p:nvSpPr>
        <p:spPr>
          <a:xfrm>
            <a:off x="375842" y="3952455"/>
            <a:ext cx="6176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3. Do factors other than habitat affect stress?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228447-3679-8609-3B8E-B6C296354BE0}"/>
              </a:ext>
            </a:extLst>
          </p:cNvPr>
          <p:cNvSpPr txBox="1"/>
          <p:nvPr/>
        </p:nvSpPr>
        <p:spPr>
          <a:xfrm>
            <a:off x="375842" y="2423385"/>
            <a:ext cx="3495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Early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F3E792-D6F8-B3FD-526F-4B1421E0B8FE}"/>
              </a:ext>
            </a:extLst>
          </p:cNvPr>
          <p:cNvSpPr/>
          <p:nvPr/>
        </p:nvSpPr>
        <p:spPr>
          <a:xfrm>
            <a:off x="0" y="-51798"/>
            <a:ext cx="12192000" cy="81145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bg1"/>
                </a:solidFill>
              </a:rPr>
              <a:t>My Research Goals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2A1BCC-116B-012A-F4AA-60C6FBC21354}"/>
              </a:ext>
            </a:extLst>
          </p:cNvPr>
          <p:cNvSpPr txBox="1"/>
          <p:nvPr/>
        </p:nvSpPr>
        <p:spPr>
          <a:xfrm>
            <a:off x="375842" y="5305411"/>
            <a:ext cx="3495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5" name="Picture 34" descr="A person holding a bird&#10;&#10;Description automatically generated">
            <a:extLst>
              <a:ext uri="{FF2B5EF4-FFF2-40B4-BE49-F238E27FC236}">
                <a16:creationId xmlns:a16="http://schemas.microsoft.com/office/drawing/2014/main" id="{D411949C-F03F-2C41-A870-CA611A48E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7" r="35280"/>
          <a:stretch/>
        </p:blipFill>
        <p:spPr>
          <a:xfrm rot="5400000">
            <a:off x="6103388" y="832340"/>
            <a:ext cx="6241369" cy="6096000"/>
          </a:xfrm>
          <a:prstGeom prst="rect">
            <a:avLst/>
          </a:prstGeom>
        </p:spPr>
      </p:pic>
      <p:pic>
        <p:nvPicPr>
          <p:cNvPr id="7170" name="Picture 2" descr="Sun Transparent PNG Clip Art Image​ | Gallery Yopriceville - High-Quality  Free Images and Transparent PNG Clipart">
            <a:extLst>
              <a:ext uri="{FF2B5EF4-FFF2-40B4-BE49-F238E27FC236}">
                <a16:creationId xmlns:a16="http://schemas.microsoft.com/office/drawing/2014/main" id="{BF18D41D-3AAC-C3EF-F42D-69D47F7A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267" y="4999062"/>
            <a:ext cx="1126288" cy="113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und PNG, Sound Transparent Background - FreeIconsPNG">
            <a:extLst>
              <a:ext uri="{FF2B5EF4-FFF2-40B4-BE49-F238E27FC236}">
                <a16:creationId xmlns:a16="http://schemas.microsoft.com/office/drawing/2014/main" id="{DFA1E17A-6986-8962-F806-31A799898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6" y="5044431"/>
            <a:ext cx="1077218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7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D6D5F-89E0-CC69-DE8C-B900ADCAF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16" y="1134539"/>
            <a:ext cx="7142341" cy="811454"/>
          </a:xfrm>
        </p:spPr>
        <p:txBody>
          <a:bodyPr>
            <a:noAutofit/>
          </a:bodyPr>
          <a:lstStyle/>
          <a:p>
            <a:r>
              <a:rPr lang="en-US" sz="5500" b="1" dirty="0"/>
              <a:t>Mountain Chickadees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C8A93-C58B-010A-4348-11C67E6CF4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39400-DC77-0626-AA83-32C38B48EB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4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7FB3BD-C57F-3B3C-FAF8-79DCE2A760D3}"/>
              </a:ext>
            </a:extLst>
          </p:cNvPr>
          <p:cNvSpPr/>
          <p:nvPr/>
        </p:nvSpPr>
        <p:spPr>
          <a:xfrm>
            <a:off x="0" y="-51798"/>
            <a:ext cx="12192000" cy="811453"/>
          </a:xfrm>
          <a:prstGeom prst="rect">
            <a:avLst/>
          </a:prstGeom>
          <a:solidFill>
            <a:srgbClr val="438D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bg1"/>
                </a:solidFill>
              </a:rPr>
              <a:t>Current Understanding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3090505-3408-A03D-0109-36C79A3559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16967" r="40761"/>
          <a:stretch/>
        </p:blipFill>
        <p:spPr>
          <a:xfrm>
            <a:off x="7691214" y="1026506"/>
            <a:ext cx="4238250" cy="5620255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57C150-83FD-F6FC-3C78-4E3F7FDA8210}"/>
              </a:ext>
            </a:extLst>
          </p:cNvPr>
          <p:cNvSpPr txBox="1"/>
          <p:nvPr/>
        </p:nvSpPr>
        <p:spPr>
          <a:xfrm>
            <a:off x="377716" y="1902729"/>
            <a:ext cx="6185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Ongoing 12 year study</a:t>
            </a:r>
            <a:endParaRPr lang="en-US" sz="18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358408-AF5A-EA49-6A68-1055C57F4C7E}"/>
              </a:ext>
            </a:extLst>
          </p:cNvPr>
          <p:cNvSpPr txBox="1"/>
          <p:nvPr/>
        </p:nvSpPr>
        <p:spPr>
          <a:xfrm>
            <a:off x="262536" y="2664588"/>
            <a:ext cx="3338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Response to novel objects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C57B93-3E0D-94C1-A323-BC73451ED710}"/>
              </a:ext>
            </a:extLst>
          </p:cNvPr>
          <p:cNvSpPr txBox="1"/>
          <p:nvPr/>
        </p:nvSpPr>
        <p:spPr>
          <a:xfrm>
            <a:off x="4097041" y="2663249"/>
            <a:ext cx="2989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Response to Predators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6A2736-627C-22D0-9211-DD630215A2BE}"/>
              </a:ext>
            </a:extLst>
          </p:cNvPr>
          <p:cNvSpPr txBox="1"/>
          <p:nvPr/>
        </p:nvSpPr>
        <p:spPr>
          <a:xfrm>
            <a:off x="4097041" y="4771653"/>
            <a:ext cx="3113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Reproductive Timing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143CA4-ED6B-D728-5BF0-B19A3D74D4BB}"/>
              </a:ext>
            </a:extLst>
          </p:cNvPr>
          <p:cNvSpPr txBox="1"/>
          <p:nvPr/>
        </p:nvSpPr>
        <p:spPr>
          <a:xfrm>
            <a:off x="262536" y="4771653"/>
            <a:ext cx="3223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Reproductive success</a:t>
            </a:r>
          </a:p>
        </p:txBody>
      </p:sp>
      <p:pic>
        <p:nvPicPr>
          <p:cNvPr id="34" name="Picture 33" descr="A snake with a curved tail&#10;&#10;Description automatically generated">
            <a:extLst>
              <a:ext uri="{FF2B5EF4-FFF2-40B4-BE49-F238E27FC236}">
                <a16:creationId xmlns:a16="http://schemas.microsoft.com/office/drawing/2014/main" id="{DBB1736E-4919-9B80-4217-51A558087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13" y="2989317"/>
            <a:ext cx="3763486" cy="1352671"/>
          </a:xfrm>
          <a:prstGeom prst="rect">
            <a:avLst/>
          </a:prstGeom>
        </p:spPr>
      </p:pic>
      <p:pic>
        <p:nvPicPr>
          <p:cNvPr id="4100" name="Picture 4" descr="Red Solo Cup PNG Transparent Images Free Download | Vector Files | Pngtree">
            <a:extLst>
              <a:ext uri="{FF2B5EF4-FFF2-40B4-BE49-F238E27FC236}">
                <a16:creationId xmlns:a16="http://schemas.microsoft.com/office/drawing/2014/main" id="{9EFA5813-48E5-A8EE-A09E-0E6BCD08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71" y="3032581"/>
            <a:ext cx="1261950" cy="12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ittle Birds Chickadees Flying On Transparent Background, Small, Wildlife,  Nature PNG Transparent Image and Clipart for Free Download">
            <a:extLst>
              <a:ext uri="{FF2B5EF4-FFF2-40B4-BE49-F238E27FC236}">
                <a16:creationId xmlns:a16="http://schemas.microsoft.com/office/drawing/2014/main" id="{F7D6C6FE-4801-81FD-4F8F-6ECF06A1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95" y="5119103"/>
            <a:ext cx="1826322" cy="182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lock icon transparent png free icon 19873851 PNG">
            <a:extLst>
              <a:ext uri="{FF2B5EF4-FFF2-40B4-BE49-F238E27FC236}">
                <a16:creationId xmlns:a16="http://schemas.microsoft.com/office/drawing/2014/main" id="{322B2A4B-03E7-F268-A530-F3E3E2CCD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04" y="5140985"/>
            <a:ext cx="1683182" cy="168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DDA9B-CE7F-C7BC-2CE0-9C5FB6DF7B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97E16-57F4-2261-F3A8-650D700F4E5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 descr="A cartoon of a blue bird&#10;&#10;Description automatically generated">
            <a:extLst>
              <a:ext uri="{FF2B5EF4-FFF2-40B4-BE49-F238E27FC236}">
                <a16:creationId xmlns:a16="http://schemas.microsoft.com/office/drawing/2014/main" id="{2D8ECB52-239D-D106-CB55-C37A2B3B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16" y="2431859"/>
            <a:ext cx="2836279" cy="34848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172F6C-5A4A-144F-A788-08597851DD1F}"/>
              </a:ext>
            </a:extLst>
          </p:cNvPr>
          <p:cNvSpPr txBox="1">
            <a:spLocks/>
          </p:cNvSpPr>
          <p:nvPr/>
        </p:nvSpPr>
        <p:spPr>
          <a:xfrm>
            <a:off x="377716" y="1134538"/>
            <a:ext cx="7142341" cy="14820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600" b="0" i="0" kern="1200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/>
              <a:t>Approach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A908A-71DF-D8AB-0393-9B84787F5CF4}"/>
              </a:ext>
            </a:extLst>
          </p:cNvPr>
          <p:cNvSpPr/>
          <p:nvPr/>
        </p:nvSpPr>
        <p:spPr>
          <a:xfrm>
            <a:off x="0" y="-51798"/>
            <a:ext cx="12192000" cy="811453"/>
          </a:xfrm>
          <a:prstGeom prst="rect">
            <a:avLst/>
          </a:prstGeom>
          <a:solidFill>
            <a:srgbClr val="438D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bg1"/>
                </a:solidFill>
              </a:rPr>
              <a:t>Current Understanding</a:t>
            </a:r>
          </a:p>
        </p:txBody>
      </p:sp>
      <p:pic>
        <p:nvPicPr>
          <p:cNvPr id="18" name="Picture 17" descr="A diagram of a test tube&#10;&#10;Description automatically generated">
            <a:extLst>
              <a:ext uri="{FF2B5EF4-FFF2-40B4-BE49-F238E27FC236}">
                <a16:creationId xmlns:a16="http://schemas.microsoft.com/office/drawing/2014/main" id="{B0E64B30-32D9-8A88-6AFC-A941C53A6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3815" r="74723"/>
          <a:stretch/>
        </p:blipFill>
        <p:spPr>
          <a:xfrm>
            <a:off x="3275846" y="2093703"/>
            <a:ext cx="1971142" cy="3484850"/>
          </a:xfrm>
          <a:prstGeom prst="rect">
            <a:avLst/>
          </a:prstGeom>
        </p:spPr>
      </p:pic>
      <p:pic>
        <p:nvPicPr>
          <p:cNvPr id="19" name="Picture 18" descr="A diagram of a test tube&#10;&#10;Description automatically generated">
            <a:extLst>
              <a:ext uri="{FF2B5EF4-FFF2-40B4-BE49-F238E27FC236}">
                <a16:creationId xmlns:a16="http://schemas.microsoft.com/office/drawing/2014/main" id="{CECD6B12-9C52-3DAF-F23B-F0D033CB85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16589" r="51528" b="4453"/>
          <a:stretch/>
        </p:blipFill>
        <p:spPr>
          <a:xfrm>
            <a:off x="5484593" y="2573815"/>
            <a:ext cx="1971142" cy="2860692"/>
          </a:xfrm>
          <a:prstGeom prst="rect">
            <a:avLst/>
          </a:prstGeom>
        </p:spPr>
      </p:pic>
      <p:pic>
        <p:nvPicPr>
          <p:cNvPr id="20" name="Picture 19" descr="A diagram of a test tube&#10;&#10;Description automatically generated">
            <a:extLst>
              <a:ext uri="{FF2B5EF4-FFF2-40B4-BE49-F238E27FC236}">
                <a16:creationId xmlns:a16="http://schemas.microsoft.com/office/drawing/2014/main" id="{26DEC6B2-9B99-1A8F-CF19-FC7602942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2"/>
          <a:stretch/>
        </p:blipFill>
        <p:spPr>
          <a:xfrm>
            <a:off x="7439768" y="2009367"/>
            <a:ext cx="4374516" cy="36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7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5,000+ Free Douglas Fir &amp; Christmas Images - Pixabay">
            <a:extLst>
              <a:ext uri="{FF2B5EF4-FFF2-40B4-BE49-F238E27FC236}">
                <a16:creationId xmlns:a16="http://schemas.microsoft.com/office/drawing/2014/main" id="{658AACC8-B43A-FEF8-38B9-1EE216538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2"/>
          <a:stretch/>
        </p:blipFill>
        <p:spPr bwMode="auto">
          <a:xfrm>
            <a:off x="5395811" y="1052544"/>
            <a:ext cx="6418473" cy="52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lan Your Meeting in Chicago: Best Big City 8 Years | Choose Chicago">
            <a:extLst>
              <a:ext uri="{FF2B5EF4-FFF2-40B4-BE49-F238E27FC236}">
                <a16:creationId xmlns:a16="http://schemas.microsoft.com/office/drawing/2014/main" id="{787989DE-8E72-3CE6-08D8-4555AB2D5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10509" r="7660" b="4923"/>
          <a:stretch/>
        </p:blipFill>
        <p:spPr bwMode="auto">
          <a:xfrm>
            <a:off x="5693983" y="1410293"/>
            <a:ext cx="5823327" cy="46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4303A24D-DD20-F5E4-0CBC-CA6D5F735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90" y="4793362"/>
            <a:ext cx="472112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Ecological trap?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200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2800DD-7099-0D22-7167-57F142D7F539}"/>
              </a:ext>
            </a:extLst>
          </p:cNvPr>
          <p:cNvSpPr/>
          <p:nvPr/>
        </p:nvSpPr>
        <p:spPr>
          <a:xfrm>
            <a:off x="0" y="-51798"/>
            <a:ext cx="12192000" cy="8114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bg1"/>
                </a:solidFill>
              </a:rPr>
              <a:t>Why My Research Matters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1AAB992-F67B-D21C-55D5-826EAB6012C2}"/>
              </a:ext>
            </a:extLst>
          </p:cNvPr>
          <p:cNvSpPr txBox="1">
            <a:spLocks/>
          </p:cNvSpPr>
          <p:nvPr/>
        </p:nvSpPr>
        <p:spPr>
          <a:xfrm>
            <a:off x="377716" y="1130114"/>
            <a:ext cx="7142341" cy="14820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600" b="0" i="0" kern="1200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/>
              <a:t>Urbanization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B6A651-D63F-0B7F-065F-C2DBF5AFC018}"/>
              </a:ext>
            </a:extLst>
          </p:cNvPr>
          <p:cNvSpPr txBox="1"/>
          <p:nvPr/>
        </p:nvSpPr>
        <p:spPr>
          <a:xfrm>
            <a:off x="674690" y="3591613"/>
            <a:ext cx="6184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Thrive?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E71ABE-7142-58C1-F744-F13AA90C06B8}"/>
              </a:ext>
            </a:extLst>
          </p:cNvPr>
          <p:cNvSpPr txBox="1"/>
          <p:nvPr/>
        </p:nvSpPr>
        <p:spPr>
          <a:xfrm>
            <a:off x="674690" y="2389225"/>
            <a:ext cx="6184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Nestling Stress</a:t>
            </a:r>
          </a:p>
        </p:txBody>
      </p:sp>
    </p:spTree>
    <p:extLst>
      <p:ext uri="{BB962C8B-B14F-4D97-AF65-F5344CB8AC3E}">
        <p14:creationId xmlns:p14="http://schemas.microsoft.com/office/powerpoint/2010/main" val="18017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eautiful City Skyline Surrounded Lush Green Landscape Sunny Day Stock  Photos - Free &amp; Royalty-Free Stock Photos from Dreamstime">
            <a:extLst>
              <a:ext uri="{FF2B5EF4-FFF2-40B4-BE49-F238E27FC236}">
                <a16:creationId xmlns:a16="http://schemas.microsoft.com/office/drawing/2014/main" id="{D156F36E-3659-73BD-0149-5A7FB836D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0" y="-50800"/>
            <a:ext cx="1391920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63AD8-3AB4-20ED-55E2-C1A31080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615" y="12086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6C97C-1136-7B1D-9BD9-42459003367D}"/>
              </a:ext>
            </a:extLst>
          </p:cNvPr>
          <p:cNvSpPr/>
          <p:nvPr/>
        </p:nvSpPr>
        <p:spPr>
          <a:xfrm>
            <a:off x="-412382" y="3226745"/>
            <a:ext cx="12604382" cy="1129554"/>
          </a:xfrm>
          <a:prstGeom prst="rect">
            <a:avLst/>
          </a:prstGeom>
          <a:solidFill>
            <a:schemeClr val="bg2">
              <a:lumMod val="50000"/>
              <a:alpha val="69057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COEXISTENCE</a:t>
            </a:r>
          </a:p>
        </p:txBody>
      </p:sp>
    </p:spTree>
    <p:extLst>
      <p:ext uri="{BB962C8B-B14F-4D97-AF65-F5344CB8AC3E}">
        <p14:creationId xmlns:p14="http://schemas.microsoft.com/office/powerpoint/2010/main" val="191559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6FB6D-7E77-138D-E1CA-4554F4F807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BA8616-E47B-AA17-031E-42ECFFFF3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883921"/>
            <a:ext cx="10809026" cy="97100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FB755E-B437-1DE6-9ED5-D83537C1D963}"/>
              </a:ext>
            </a:extLst>
          </p:cNvPr>
          <p:cNvSpPr txBox="1"/>
          <p:nvPr/>
        </p:nvSpPr>
        <p:spPr>
          <a:xfrm>
            <a:off x="685800" y="1965960"/>
            <a:ext cx="10789920" cy="295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94030">
              <a:lnSpc>
                <a:spcPct val="120000"/>
              </a:lnSpc>
              <a:spcBef>
                <a:spcPts val="1000"/>
              </a:spcBef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Brewer JH, O’Reilly KM, Buck CL. 2010. Effect of nestling status and brood size on concentration of corticosterone of free-living kittiwake chicks. General and Comparative Endocrinology. 166(1):19–24. doi:10.1016/j.ygcen.2009.08.005.</a:t>
            </a:r>
            <a:endParaRPr lang="en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494030">
              <a:lnSpc>
                <a:spcPct val="120000"/>
              </a:lnSpc>
              <a:spcBef>
                <a:spcPts val="1000"/>
              </a:spcBef>
            </a:pPr>
            <a:r>
              <a:rPr lang="en-US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Heales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HE, Flood NJ, Oud MD, Otter KA,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Reudink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MW. 2024. Exploring differences in neophobia and anti-predator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behaviour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between urban and rural mountain chickadees. Journal of Urban Ecology. 10(1):juae014. doi:10.1093/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jue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/juae014.</a:t>
            </a:r>
            <a:endParaRPr lang="en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494030">
              <a:lnSpc>
                <a:spcPct val="120000"/>
              </a:lnSpc>
              <a:spcBef>
                <a:spcPts val="1000"/>
              </a:spcBef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Palme R et al. 2013. Steroid extraction: Get the best out of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faecal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samples. WTM. [published online ahead of print]</a:t>
            </a:r>
            <a:endParaRPr lang="en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8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with trees and a sunset&#10;&#10;Description automatically generated">
            <a:extLst>
              <a:ext uri="{FF2B5EF4-FFF2-40B4-BE49-F238E27FC236}">
                <a16:creationId xmlns:a16="http://schemas.microsoft.com/office/drawing/2014/main" id="{8B21DABC-DD58-969A-D2F9-FFBEB2799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6"/>
          <a:stretch/>
        </p:blipFill>
        <p:spPr>
          <a:xfrm>
            <a:off x="0" y="-87288"/>
            <a:ext cx="12192000" cy="6945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3886F3-60F5-3636-F189-88175A130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" y="-2612858"/>
            <a:ext cx="12047621" cy="6270458"/>
          </a:xfrm>
        </p:spPr>
        <p:txBody>
          <a:bodyPr>
            <a:noAutofit/>
          </a:bodyPr>
          <a:lstStyle/>
          <a:p>
            <a:br>
              <a:rPr lang="en-US" sz="7000" dirty="0"/>
            </a:br>
            <a:br>
              <a:rPr lang="en-US" sz="10000" dirty="0"/>
            </a:br>
            <a:r>
              <a:rPr lang="en-US" sz="10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72916803"/>
      </p:ext>
    </p:extLst>
  </p:cSld>
  <p:clrMapOvr>
    <a:masterClrMapping/>
  </p:clrMapOvr>
</p:sld>
</file>

<file path=ppt/theme/theme1.xml><?xml version="1.0" encoding="utf-8"?>
<a:theme xmlns:a="http://schemas.openxmlformats.org/drawingml/2006/main" name="Southwestern">
  <a:themeElements>
    <a:clrScheme name="Southwester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A8BABF"/>
      </a:accent1>
      <a:accent2>
        <a:srgbClr val="C16A38"/>
      </a:accent2>
      <a:accent3>
        <a:srgbClr val="7B441F"/>
      </a:accent3>
      <a:accent4>
        <a:srgbClr val="DAC68B"/>
      </a:accent4>
      <a:accent5>
        <a:srgbClr val="B6BAA5"/>
      </a:accent5>
      <a:accent6>
        <a:srgbClr val="716C34"/>
      </a:accent6>
      <a:hlink>
        <a:srgbClr val="467886"/>
      </a:hlink>
      <a:folHlink>
        <a:srgbClr val="96607D"/>
      </a:folHlink>
    </a:clrScheme>
    <a:fontScheme name="Custom 13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western_Keynote_Presentation_win32_EF_v7" id="{CB75C61E-D0AA-411C-8CCB-350C46B2B4C2}" vid="{3FF803ED-F19F-4AA8-A921-9EC284451F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3A9C388-2C06-4AF2-857C-74055069A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782DA7-86C0-4A84-A860-11A1E6E3FB6B}">
  <ds:schemaRefs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230e9df3-be65-4c73-a93b-d1236ebd677e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1731</TotalTime>
  <Words>273</Words>
  <Application>Microsoft Macintosh PowerPoint</Application>
  <PresentationFormat>Widescreen</PresentationFormat>
  <Paragraphs>48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Century Gothic</vt:lpstr>
      <vt:lpstr>Neue Haas Grotesk Text Pro</vt:lpstr>
      <vt:lpstr>Times New Roman</vt:lpstr>
      <vt:lpstr>Southwestern</vt:lpstr>
      <vt:lpstr>PowerPoint Presentation</vt:lpstr>
      <vt:lpstr>PowerPoint Presentation</vt:lpstr>
      <vt:lpstr>Quote</vt:lpstr>
      <vt:lpstr>Mountain Chickadees</vt:lpstr>
      <vt:lpstr>PowerPoint Presentation</vt:lpstr>
      <vt:lpstr>PowerPoint Presentation</vt:lpstr>
      <vt:lpstr>PowerPoint Presentation</vt:lpstr>
      <vt:lpstr>References</vt:lpstr>
      <vt:lpstr>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Domenico Comita</cp:lastModifiedBy>
  <cp:revision>4</cp:revision>
  <dcterms:created xsi:type="dcterms:W3CDTF">2025-11-25T20:06:49Z</dcterms:created>
  <dcterms:modified xsi:type="dcterms:W3CDTF">2025-11-27T00:58:42Z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