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7" r:id="rId6"/>
    <p:sldId id="258" r:id="rId7"/>
    <p:sldId id="1577" r:id="rId8"/>
    <p:sldId id="263" r:id="rId9"/>
    <p:sldId id="1579" r:id="rId10"/>
    <p:sldId id="1580" r:id="rId11"/>
    <p:sldId id="260" r:id="rId12"/>
    <p:sldId id="158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3738"/>
    <a:srgbClr val="9FA2A2"/>
    <a:srgbClr val="909392"/>
    <a:srgbClr val="003046"/>
    <a:srgbClr val="4D667E"/>
    <a:srgbClr val="D5D7D7"/>
    <a:srgbClr val="E5E5E2"/>
    <a:srgbClr val="F1F2F3"/>
    <a:srgbClr val="EFF0F1"/>
    <a:srgbClr val="E9E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134F67-400C-B04B-B6E8-D916AE25A0F3}" v="162" dt="2025-09-24T21:41:40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13"/>
    <p:restoredTop sz="94701"/>
  </p:normalViewPr>
  <p:slideViewPr>
    <p:cSldViewPr snapToGrid="0">
      <p:cViewPr varScale="1">
        <p:scale>
          <a:sx n="110" d="100"/>
          <a:sy n="110" d="100"/>
        </p:scale>
        <p:origin x="496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34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11/23/25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11/23/25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30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07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BE31160-AF08-1CA6-A9BD-8666BB284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280" y="441434"/>
            <a:ext cx="7550920" cy="3743005"/>
          </a:xfrm>
        </p:spPr>
        <p:txBody>
          <a:bodyPr anchor="t">
            <a:normAutofit/>
          </a:bodyPr>
          <a:lstStyle>
            <a:lvl1pPr algn="l">
              <a:defRPr sz="7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5479642"/>
            <a:ext cx="9135837" cy="77504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097E-7A3A-4F11-9373-FCEF70D478AE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20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48D240F-8668-0DFF-3268-B576F3C30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"/>
            <a:ext cx="12192001" cy="2892972"/>
          </a:xfrm>
          <a:prstGeom prst="rect">
            <a:avLst/>
          </a:prstGeom>
          <a:ln>
            <a:noFill/>
          </a:ln>
          <a:effectLst>
            <a:outerShdw blurRad="266700" dist="25400" dir="5400000" sx="96000" sy="96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9506608" cy="2215056"/>
          </a:xfrm>
        </p:spPr>
        <p:txBody>
          <a:bodyPr anchor="b">
            <a:noAutofit/>
          </a:bodyPr>
          <a:lstStyle>
            <a:lvl1pPr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4F8487-233E-737D-E06C-88B1E20DDF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892425"/>
            <a:ext cx="5888421" cy="3965575"/>
          </a:xfrm>
          <a:blipFill dpi="0" rotWithShape="1"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1385" y="3231931"/>
            <a:ext cx="5328745" cy="27918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1385" y="6397586"/>
            <a:ext cx="2435774" cy="365125"/>
          </a:xfrm>
        </p:spPr>
        <p:txBody>
          <a:bodyPr/>
          <a:lstStyle/>
          <a:p>
            <a:fld id="{07E5ED5B-F431-4291-9350-DE25B4E24A2B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78917" y="6397586"/>
            <a:ext cx="2883406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325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7"/>
            <a:ext cx="11924209" cy="562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E9370-9C4A-4A34-917A-E6D78BC68C7C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26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62" y="413752"/>
            <a:ext cx="11479378" cy="60304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AD6C-AC8D-431F-8590-AA5F2823E2A7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51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0809026" cy="971006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EF1D-0703-4248-81C2-B6D58E3222B9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03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418F682-5C62-E822-83E8-6084E0F4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1999" cy="1347109"/>
          </a:xfrm>
          <a:prstGeom prst="rect">
            <a:avLst/>
          </a:prstGeom>
          <a:ln>
            <a:noFill/>
          </a:ln>
          <a:effectLst>
            <a:outerShdw blurRad="228600" dist="25400" dir="5400000" sx="94000" sy="94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0809026" cy="693682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EF1D-0703-4248-81C2-B6D58E3222B9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729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BC7D191-B699-A268-2B37-AF87FB6A1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58292" y="0"/>
            <a:ext cx="7033708" cy="6858000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415" y="2385975"/>
            <a:ext cx="3635640" cy="2561582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79626" y="2386584"/>
            <a:ext cx="4827810" cy="245973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0">
              <a:buNone/>
              <a:defRPr sz="1800"/>
            </a:lvl2pPr>
            <a:lvl3pPr marL="457200" indent="0">
              <a:buNone/>
              <a:defRPr sz="1600"/>
            </a:lvl3pPr>
            <a:lvl4pPr marL="685800" indent="0">
              <a:buNone/>
              <a:defRPr sz="14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C2E61-84D8-4124-A60F-8C1591231F2F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41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DC977C0-EDF0-01D2-4B36-D815C4C62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98404" cy="6858000"/>
          </a:xfrm>
          <a:prstGeom prst="rect">
            <a:avLst/>
          </a:prstGeom>
          <a:ln>
            <a:noFill/>
          </a:ln>
          <a:effectLst>
            <a:outerShdw blurRad="304800" dist="50800" dir="5400000" sx="95000" sy="95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861457"/>
            <a:ext cx="3902530" cy="3900335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861457"/>
            <a:ext cx="4956175" cy="3895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D86AB-AC02-447A-B1D9-D29255284012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64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E9EC3E4-62E5-4C6F-9887-208672447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98404" y="0"/>
            <a:ext cx="7193595" cy="6858000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31997"/>
            <a:ext cx="4023360" cy="4638825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332432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B269-0EA9-4840-8B00-D6F4D5623A66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58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3CD6CB-7CF3-6170-4CDE-A7067B3BA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998404" cy="6858000"/>
          </a:xfrm>
          <a:prstGeom prst="rect">
            <a:avLst/>
          </a:prstGeom>
          <a:ln>
            <a:noFill/>
          </a:ln>
          <a:effectLst>
            <a:outerShdw blurRad="292100" dist="25400" dir="5400000" sx="95000" sy="95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391"/>
            <a:ext cx="4031619" cy="494066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94391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CF09-9C6A-488F-912B-7484594F36CA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711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3409648" cy="5719639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457200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2DD0-471C-4A47-B83D-2C9E45A89DDD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1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BE31160-AF08-1CA6-A9BD-8666BB284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280" y="441434"/>
            <a:ext cx="7550920" cy="3743005"/>
          </a:xfrm>
        </p:spPr>
        <p:txBody>
          <a:bodyPr anchor="t">
            <a:normAutofit/>
          </a:bodyPr>
          <a:lstStyle>
            <a:lvl1pPr algn="l"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5479642"/>
            <a:ext cx="9135837" cy="7750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097E-7A3A-4F11-9373-FCEF70D478AE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984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4889D7E3-7299-8FE5-8307-00CC93EFE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973690" cy="6858000"/>
          </a:xfrm>
          <a:prstGeom prst="rect">
            <a:avLst/>
          </a:prstGeom>
          <a:ln>
            <a:noFill/>
          </a:ln>
          <a:effectLst>
            <a:outerShdw blurRad="254000" dist="25400" dir="5400000" sx="94000" sy="94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3409648" cy="5719639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457200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2DD0-471C-4A47-B83D-2C9E45A89DDD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98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9F1FBB-CDF9-0670-184F-9A88B51EF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710407" cy="6858000"/>
          </a:xfrm>
          <a:prstGeom prst="rect">
            <a:avLst/>
          </a:prstGeom>
          <a:ln>
            <a:noFill/>
          </a:ln>
          <a:effectLst>
            <a:outerShdw blurRad="279400" dist="381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827" y="722294"/>
            <a:ext cx="639933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10407" cy="6858000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33913" y="2038167"/>
            <a:ext cx="6376640" cy="42379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232827" y="6397585"/>
            <a:ext cx="3091366" cy="365125"/>
          </a:xfrm>
        </p:spPr>
        <p:txBody>
          <a:bodyPr/>
          <a:lstStyle/>
          <a:p>
            <a:fld id="{CE4FD0D0-EFA3-4773-9A17-8984A9F3894E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835C6F1D-29B8-BAD8-4A04-26165093E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1999" cy="1715534"/>
          </a:xfrm>
          <a:prstGeom prst="rect">
            <a:avLst/>
          </a:prstGeom>
          <a:ln>
            <a:noFill/>
          </a:ln>
          <a:effectLst>
            <a:outerShdw blurRad="228600" dist="25400" dir="5400000" sx="94000" sy="94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C5ACC7DB-B90B-195F-A4A9-CBAC728A2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00542" y="0"/>
            <a:ext cx="4791457" cy="6858000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912"/>
            <a:ext cx="6249032" cy="98755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2031143"/>
            <a:ext cx="6249032" cy="4203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57200" y="6397586"/>
            <a:ext cx="3307438" cy="365125"/>
          </a:xfrm>
        </p:spPr>
        <p:txBody>
          <a:bodyPr/>
          <a:lstStyle/>
          <a:p>
            <a:fld id="{1EDE0F73-15D4-4675-AC83-2116B6713E0D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397490"/>
            <a:ext cx="275564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39749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404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35C4E8-9A24-3BEF-0D59-220009169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19930" cy="6858000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264" y="320040"/>
            <a:ext cx="7062472" cy="11053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19930" cy="6858000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41264" y="1595300"/>
            <a:ext cx="7062472" cy="47689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541264" y="6397586"/>
            <a:ext cx="3698786" cy="365125"/>
          </a:xfrm>
        </p:spPr>
        <p:txBody>
          <a:bodyPr/>
          <a:lstStyle/>
          <a:p>
            <a:fld id="{0A2676FB-3D7D-40C8-BF49-5420830A3578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326257" y="6397586"/>
            <a:ext cx="318463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17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C09B6B00-AC17-D2DA-234C-12A24C08F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91732" y="0"/>
            <a:ext cx="4100268" cy="6858000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084142" cy="968895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9" y="1596044"/>
            <a:ext cx="7084143" cy="4686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57200" y="6397586"/>
            <a:ext cx="3643070" cy="365125"/>
          </a:xfrm>
        </p:spPr>
        <p:txBody>
          <a:bodyPr/>
          <a:lstStyle/>
          <a:p>
            <a:fld id="{4509B7BD-ED9F-4BE8-9CB0-6580F3DA5AD9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01338" y="6397956"/>
            <a:ext cx="2988813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290151" y="6397956"/>
            <a:ext cx="499902" cy="36475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9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76B02D-6E01-2EBF-F325-B8DA39114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721068" cy="6858000"/>
          </a:xfrm>
          <a:prstGeom prst="rect">
            <a:avLst/>
          </a:prstGeom>
          <a:ln>
            <a:noFill/>
          </a:ln>
          <a:effectLst>
            <a:outerShdw blurRad="254000" dist="50800" dir="5400000" sx="96000" sy="96000" algn="t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526" y="457200"/>
            <a:ext cx="4437283" cy="141002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721068" cy="6858000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42463" y="2034314"/>
            <a:ext cx="4437283" cy="42744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7C14F0-7A62-A99F-32EF-20CD6D15875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242464" y="6397586"/>
            <a:ext cx="1081730" cy="365125"/>
          </a:xfrm>
        </p:spPr>
        <p:txBody>
          <a:bodyPr/>
          <a:lstStyle/>
          <a:p>
            <a:fld id="{D1E4CDFE-4149-497F-9AB2-FC1DA668517A}" type="datetime1">
              <a:rPr lang="en-US" smtClean="0"/>
              <a:pPr/>
              <a:t>11/23/25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9D7113-6F8F-6484-6394-7073CDE031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D98A66-183A-7844-870D-C3A684106A1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44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97EE1131-07A4-11FC-0FF4-FD66B6F29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66014" y="0"/>
            <a:ext cx="6525986" cy="6858000"/>
          </a:xfrm>
          <a:prstGeom prst="rect">
            <a:avLst/>
          </a:prstGeom>
          <a:ln>
            <a:noFill/>
          </a:ln>
          <a:effectLst>
            <a:outerShdw blurRad="254000" dist="50800" dir="5400000" sx="96000" sy="96000" algn="t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199"/>
            <a:ext cx="4596493" cy="1843237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2467530"/>
            <a:ext cx="4596493" cy="3841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1"/>
            <a:ext cx="2103432" cy="365125"/>
          </a:xfrm>
        </p:spPr>
        <p:txBody>
          <a:bodyPr/>
          <a:lstStyle/>
          <a:p>
            <a:fld id="{530A2420-C19C-4EDE-B6F5-403698632D18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0632" y="6400801"/>
            <a:ext cx="23869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0576" y="6400801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66014" y="0"/>
            <a:ext cx="6525986" cy="6858000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0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9893A28-9D93-5E59-7AE5-C62D4A70F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66012" y="0"/>
            <a:ext cx="6525988" cy="6858000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57200"/>
            <a:ext cx="4702629" cy="967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596593"/>
            <a:ext cx="4702629" cy="47658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1926771" cy="365125"/>
          </a:xfrm>
        </p:spPr>
        <p:txBody>
          <a:bodyPr/>
          <a:lstStyle/>
          <a:p>
            <a:fld id="{9E86C564-3F7A-4713-A853-F25E5506815F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3971" y="6400800"/>
            <a:ext cx="25309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80215" y="6400800"/>
            <a:ext cx="5296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66014" y="0"/>
            <a:ext cx="6525985" cy="6858000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2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1BF16A2-8C4A-C525-68AF-0E38D15F0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542724" cy="6858000"/>
          </a:xfrm>
          <a:prstGeom prst="rect">
            <a:avLst/>
          </a:prstGeom>
          <a:ln>
            <a:noFill/>
          </a:ln>
          <a:effectLst>
            <a:outerShdw blurRad="254000" dist="50800" dir="5400000" sx="96000" sy="96000" algn="t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062" y="457199"/>
            <a:ext cx="3617863" cy="186033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7542725" cy="6858000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4061" y="2486370"/>
            <a:ext cx="3617863" cy="3857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064061" y="6397585"/>
            <a:ext cx="1070974" cy="365125"/>
          </a:xfrm>
        </p:spPr>
        <p:txBody>
          <a:bodyPr/>
          <a:lstStyle/>
          <a:p>
            <a:fld id="{AAF53DBC-D325-47EB-9AE2-DBA8CFEB104F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397586"/>
            <a:ext cx="254689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82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47FFA00-F19D-35C4-43F5-7774CF783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2"/>
            <a:ext cx="12191999" cy="2028525"/>
          </a:xfrm>
          <a:prstGeom prst="rect">
            <a:avLst/>
          </a:prstGeom>
          <a:ln>
            <a:noFill/>
          </a:ln>
          <a:effectLst>
            <a:outerShdw blurRad="228600" dist="25400" dir="5400000" sx="94000" sy="94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4A3749AB-C065-8805-5DB3-B2B6037D9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61780" y="0"/>
            <a:ext cx="7430220" cy="6858000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3551"/>
            <a:ext cx="3836126" cy="143466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2413678"/>
            <a:ext cx="3836126" cy="38925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98016"/>
            <a:ext cx="1505607" cy="365125"/>
          </a:xfrm>
        </p:spPr>
        <p:txBody>
          <a:bodyPr/>
          <a:lstStyle/>
          <a:p>
            <a:fld id="{17CB1A90-8BC5-45FC-8522-57E9740F0D09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2807" y="6398016"/>
            <a:ext cx="220485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0345" y="6398016"/>
            <a:ext cx="5123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89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F3B096F-F950-72C3-095D-2538032D9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925186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8" y="5376439"/>
            <a:ext cx="7876287" cy="981451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199" y="6397585"/>
            <a:ext cx="4043855" cy="365125"/>
          </a:xfrm>
        </p:spPr>
        <p:txBody>
          <a:bodyPr/>
          <a:lstStyle/>
          <a:p>
            <a:fld id="{90A7993E-BF8D-483D-835F-218BE3FC2648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54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E37833-A2C4-7FCB-8584-0EB3A49F1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820774" cy="6858000"/>
          </a:xfrm>
          <a:prstGeom prst="rect">
            <a:avLst/>
          </a:prstGeom>
          <a:ln>
            <a:noFill/>
          </a:ln>
          <a:effectLst>
            <a:outerShdw blurRad="304800" dist="38100" dir="5400000" sx="97000" sy="97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820774" cy="6858000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188858"/>
            <a:ext cx="3273552" cy="286446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397586"/>
            <a:ext cx="10036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3B5E29B-D4CF-40DB-8415-CDEF746A4884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397586"/>
            <a:ext cx="233516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34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B6CED154-A4D5-E707-22BD-0D80A9C97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4635132"/>
          </a:xfrm>
          <a:prstGeom prst="rect">
            <a:avLst/>
          </a:prstGeom>
          <a:ln>
            <a:noFill/>
          </a:ln>
          <a:effectLst>
            <a:outerShdw blurRad="254000" dist="50800" dir="5400000" sx="97000" sy="97000" algn="t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012268"/>
            <a:ext cx="4028615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635132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0EB0-1A85-4415-B0DD-DB56CB89A1A3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88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461C5781-4169-FC90-2551-F1D73FBC7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3778270"/>
          </a:xfrm>
          <a:prstGeom prst="rect">
            <a:avLst/>
          </a:prstGeom>
          <a:ln>
            <a:noFill/>
          </a:ln>
          <a:effectLst>
            <a:outerShdw blurRad="228600" dist="50800" dir="5400000" sx="97000" sy="97000" algn="t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62318"/>
            <a:ext cx="2953618" cy="206068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158015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A7FB-F6CB-4A83-AB01-DE96AD12BDE0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19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82B848B-B9C7-8732-7DEB-4C1970F46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1999" cy="1347109"/>
          </a:xfrm>
          <a:prstGeom prst="rect">
            <a:avLst/>
          </a:prstGeom>
          <a:ln>
            <a:noFill/>
          </a:ln>
          <a:effectLst>
            <a:outerShdw blurRad="228600" dist="25400" dir="5400000" sx="94000" sy="94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128248" cy="524577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347108"/>
            <a:ext cx="6831915" cy="5510891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62494" y="1804308"/>
            <a:ext cx="4251960" cy="44256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2494" y="6397586"/>
            <a:ext cx="961699" cy="365125"/>
          </a:xfrm>
        </p:spPr>
        <p:txBody>
          <a:bodyPr/>
          <a:lstStyle/>
          <a:p>
            <a:fld id="{D43F2FFC-4D61-478E-A5DA-B134F1C3F459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67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2655112C-BE7C-E373-6111-176B47FC8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565422" cy="6858000"/>
          </a:xfrm>
          <a:prstGeom prst="rect">
            <a:avLst/>
          </a:prstGeom>
          <a:ln>
            <a:noFill/>
          </a:ln>
          <a:effectLst>
            <a:outerShdw blurRad="254000" dist="50800" dir="5400000" sx="96000" sy="96000" algn="t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448257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502" y="2175642"/>
            <a:ext cx="4380271" cy="4124756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F4E6-0835-4A9E-AB77-03E72BA07261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457201"/>
            <a:ext cx="5585925" cy="5875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4834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2655112C-BE7C-E373-6111-176B47FC8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5584207" cy="6858000"/>
          </a:xfrm>
          <a:prstGeom prst="rect">
            <a:avLst/>
          </a:prstGeom>
          <a:ln>
            <a:noFill/>
          </a:ln>
          <a:effectLst>
            <a:outerShdw blurRad="254000" dist="50800" dir="5400000" sx="96000" sy="96000" algn="t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380272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175642"/>
            <a:ext cx="5584206" cy="4682358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457201"/>
            <a:ext cx="5585925" cy="5875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0" y="6397586"/>
            <a:ext cx="2228193" cy="365125"/>
          </a:xfrm>
        </p:spPr>
        <p:txBody>
          <a:bodyPr/>
          <a:lstStyle/>
          <a:p>
            <a:fld id="{A77EF4E6-0835-4A9E-AB77-03E72BA07261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70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5809B3C-AC74-5DC3-09FA-57A871BE9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612921" cy="6858001"/>
          </a:xfrm>
          <a:prstGeom prst="rect">
            <a:avLst/>
          </a:prstGeom>
          <a:ln>
            <a:noFill/>
          </a:ln>
          <a:effectLst>
            <a:outerShdw blurRad="228600" dist="25400" dir="5400000" sx="94000" sy="94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381507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503" y="2295144"/>
            <a:ext cx="3515063" cy="4005253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1BA2-1729-4125-80E1-73B10B108A05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43500" y="457200"/>
            <a:ext cx="6434138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077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0CD10E-DCDC-D077-124D-D9AD1F8B1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06823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075198"/>
            <a:ext cx="7064188" cy="4707604"/>
          </a:xfrm>
        </p:spPr>
        <p:txBody>
          <a:bodyPr anchor="ctr">
            <a:normAutofit/>
          </a:bodyPr>
          <a:lstStyle>
            <a:lvl1pPr algn="ctr">
              <a:defRPr sz="22500">
                <a:solidFill>
                  <a:schemeClr val="accent1"/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12740" y="1487780"/>
            <a:ext cx="3193022" cy="3882441"/>
          </a:xfrm>
        </p:spPr>
        <p:txBody>
          <a:bodyPr anchor="ctr">
            <a:normAutofit/>
          </a:bodyPr>
          <a:lstStyle>
            <a:lvl1pPr marL="0" indent="0" algn="l">
              <a:lnSpc>
                <a:spcPct val="110000"/>
              </a:lnSpc>
              <a:buNone/>
              <a:defRPr sz="28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098E-FA98-43EB-9FC8-AACA19803591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68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A375349-64D8-04FF-E6A4-A9F3EA3F3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3814EA-F598-EBFD-83D1-6782D7CBB5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960" y="678426"/>
            <a:ext cx="10543032" cy="3677264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accent1"/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9032" y="5201266"/>
            <a:ext cx="9733936" cy="1153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10000"/>
              </a:lnSpc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9B7BD5-FE6F-4EB1-9820-1E0793986809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844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3814EA-F598-EBFD-83D1-6782D7CBB5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4E64F7-E11B-F55A-F8C7-2938BC548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960" y="678426"/>
            <a:ext cx="10543032" cy="3677264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bg2"/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9032" y="5321789"/>
            <a:ext cx="9733936" cy="115381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10000"/>
              </a:lnSpc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9B7BD5-FE6F-4EB1-9820-1E0793986809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096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7FFB9803-9D1D-4898-AAE2-D2FBD12B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ln>
            <a:noFill/>
          </a:ln>
          <a:effectLst>
            <a:outerShdw blurRad="292100" dist="63500" dir="5400000" sx="96000" sy="96000" algn="t" rotWithShape="0">
              <a:srgbClr val="000000">
                <a:alpha val="4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5121129"/>
            <a:ext cx="11277604" cy="786384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8" y="5915481"/>
            <a:ext cx="11277603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1999" cy="4944351"/>
          </a:xfrm>
          <a:blipFill dpi="0" rotWithShape="1"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A5881F7-61E7-464A-B25B-D06EF371E7BB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8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B9B519-1D75-197C-822E-7971723CEF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199" y="1929384"/>
            <a:ext cx="8421625" cy="414223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>
                <a:solidFill>
                  <a:schemeClr val="bg1"/>
                </a:solidFill>
              </a:defRPr>
            </a:lvl1pPr>
            <a:lvl2pPr marL="228600" indent="0">
              <a:lnSpc>
                <a:spcPct val="100000"/>
              </a:lnSpc>
              <a:buNone/>
              <a:defRPr sz="4400" b="1">
                <a:solidFill>
                  <a:schemeClr val="bg1"/>
                </a:solidFill>
              </a:defRPr>
            </a:lvl2pPr>
            <a:lvl3pPr marL="457200" indent="0">
              <a:lnSpc>
                <a:spcPct val="100000"/>
              </a:lnSpc>
              <a:buNone/>
              <a:defRPr sz="4000" b="1">
                <a:solidFill>
                  <a:schemeClr val="bg1"/>
                </a:solidFill>
              </a:defRPr>
            </a:lvl3pPr>
            <a:lvl4pPr marL="685800" indent="0">
              <a:lnSpc>
                <a:spcPct val="100000"/>
              </a:lnSpc>
              <a:buNone/>
              <a:defRPr sz="3600" b="1">
                <a:solidFill>
                  <a:schemeClr val="bg1"/>
                </a:solidFill>
              </a:defRPr>
            </a:lvl4pPr>
            <a:lvl5pPr marL="91440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B50A41-BBB0-4E99-933A-0D54E921223C}" type="datetime1">
              <a:rPr lang="en-US" smtClean="0"/>
              <a:pPr/>
              <a:t>11/23/25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402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42E0AEC-8368-EAD3-F78A-8DD00AD5F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4072" y="706212"/>
            <a:ext cx="9473189" cy="3526971"/>
          </a:xfrm>
        </p:spPr>
        <p:txBody>
          <a:bodyPr anchor="ctr">
            <a:normAutofit/>
          </a:bodyPr>
          <a:lstStyle>
            <a:lvl1pPr marL="173736" indent="-173736" algn="l">
              <a:lnSpc>
                <a:spcPct val="100000"/>
              </a:lnSpc>
              <a:defRPr sz="5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8800" y="5592286"/>
            <a:ext cx="8991270" cy="612820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EBA9-38A4-4A5F-86B3-1B3385D5906B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56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0835389-478C-7F74-F6E0-89AF30735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494270"/>
            <a:ext cx="9116569" cy="3781168"/>
          </a:xfrm>
        </p:spPr>
        <p:txBody>
          <a:bodyPr anchor="t">
            <a:normAutofit/>
          </a:bodyPr>
          <a:lstStyle>
            <a:lvl1pPr marL="173736" indent="-173736" algn="l">
              <a:lnSpc>
                <a:spcPct val="100000"/>
              </a:lnSpc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4982" y="5520007"/>
            <a:ext cx="8968785" cy="757379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6DFB-2C6F-4036-AEBC-4AAB690F37DF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02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Quot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E66BBE-3119-84C9-214F-FCCB3DF5A6F1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272016" cy="3291840"/>
          </a:xfrm>
        </p:spPr>
        <p:txBody>
          <a:bodyPr anchor="ctr">
            <a:normAutofit/>
          </a:bodyPr>
          <a:lstStyle>
            <a:lvl1pPr marL="155448" indent="-155448" algn="l">
              <a:lnSpc>
                <a:spcPct val="100000"/>
              </a:lnSpc>
              <a:defRPr sz="4000" b="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47397" y="5349240"/>
            <a:ext cx="9088027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A76E-6AB8-4A60-98AF-4814163FD320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24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26E94611-9B68-3A55-1A34-78D9B5624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1999" cy="1347109"/>
          </a:xfrm>
          <a:prstGeom prst="rect">
            <a:avLst/>
          </a:prstGeom>
          <a:ln>
            <a:noFill/>
          </a:ln>
          <a:effectLst>
            <a:outerShdw blurRad="203200" dist="25400" dir="5400000" sx="93000" sy="93000" algn="t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57200"/>
            <a:ext cx="10896601" cy="693682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1663264"/>
            <a:ext cx="5218931" cy="4672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663264"/>
            <a:ext cx="5181600" cy="4672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D92A-FD65-4630-8EF9-DCFDE3EFD6C4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083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19884ADE-F00C-2AA5-CD3A-1CBC4D425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1999" cy="1347109"/>
          </a:xfrm>
          <a:prstGeom prst="rect">
            <a:avLst/>
          </a:prstGeom>
          <a:ln>
            <a:noFill/>
          </a:ln>
          <a:effectLst>
            <a:outerShdw blurRad="215900" dist="25400" dir="5400000" sx="93000" sy="93000" algn="t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1"/>
            <a:ext cx="10898189" cy="693682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95300"/>
            <a:ext cx="5262890" cy="534033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00" b="1" cap="all" spc="1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2271365"/>
            <a:ext cx="5262891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95300"/>
            <a:ext cx="5183188" cy="534033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00" b="1" cap="all" spc="1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271365"/>
            <a:ext cx="51831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73491-7B77-49C6-AD2D-C13ED48C2EBA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58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809026" cy="113225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DED9-56B8-4F05-AB54-2CC756DCB8EE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691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6C3F-BF2A-44FE-B216-339938B7BC3B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745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45E2D00-4497-60C5-E8FC-FA83BE12E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4604129" cy="6858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25400" dir="5400000" sx="94000" sy="94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3657601" cy="1757505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199" y="2585544"/>
            <a:ext cx="3657601" cy="3675231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457201"/>
            <a:ext cx="6440258" cy="5851524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8AE2-251E-4D0E-B879-45475D6F38C8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99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FBFB14-839E-7A12-0510-8689D86E6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5423" y="0"/>
            <a:ext cx="758657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25400" dir="5400000" sx="97000" sy="97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3688868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823" y="2826137"/>
            <a:ext cx="367350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E2833-867D-45B3-9E62-3A71290884E3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63207" y="557785"/>
            <a:ext cx="6471008" cy="5742430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63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03EC21-D784-9EDB-F275-60428E050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4939393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5AEA52D-0CD6-21E0-5777-2F16DC4C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767" y="0"/>
            <a:ext cx="6584949" cy="6858000"/>
          </a:xfrm>
          <a:prstGeom prst="rect">
            <a:avLst/>
          </a:prstGeom>
          <a:ln>
            <a:noFill/>
          </a:ln>
          <a:effectLst>
            <a:outerShdw blurRad="457200" dist="76200" sx="96000" sy="96000" algn="t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555706"/>
            <a:ext cx="4361688" cy="4049084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5298623"/>
            <a:ext cx="4371463" cy="97101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766" y="0"/>
            <a:ext cx="6663325" cy="6858000"/>
          </a:xfrm>
          <a:blipFill dpi="0" rotWithShape="1"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397585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6EAE0971-16E1-4804-BCF7-2D4AE159BC5F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51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16F33D-BC3B-B205-F219-8E637AE65197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655738-04DB-F8B9-B985-BD4FFF625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5418"/>
            <a:ext cx="12191999" cy="258308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228600" dist="25400" dir="5400000" sx="94000" sy="94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5572"/>
            <a:ext cx="10499834" cy="1434662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1044" y="3593592"/>
            <a:ext cx="10890504" cy="27432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AA654AB-C2AE-417E-9E7B-1A38F8EEF46E}" type="datetime1">
              <a:rPr lang="en-US" smtClean="0"/>
              <a:pPr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953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936B30-203F-4712-8AB4-D6468F071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4264"/>
            <a:ext cx="12191999" cy="42991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254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1111"/>
            <a:ext cx="8430767" cy="2940268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4696445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228600" indent="0">
              <a:buNone/>
              <a:defRPr sz="2000">
                <a:solidFill>
                  <a:schemeClr val="tx2"/>
                </a:solidFill>
              </a:defRPr>
            </a:lvl2pPr>
            <a:lvl3pPr marL="457200" indent="0">
              <a:buNone/>
              <a:defRPr sz="1800">
                <a:solidFill>
                  <a:schemeClr val="tx2"/>
                </a:solidFill>
              </a:defRPr>
            </a:lvl3pPr>
            <a:lvl4pPr marL="685800" indent="0">
              <a:buNone/>
              <a:defRPr sz="1600">
                <a:solidFill>
                  <a:schemeClr val="tx2"/>
                </a:solidFill>
              </a:defRPr>
            </a:lvl4pPr>
            <a:lvl5pPr marL="914400" indent="0"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424E-2F7C-42CF-80D9-5F65DA459DD0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3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75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1" y="2295144"/>
            <a:ext cx="3490176" cy="40416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308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49B523C6-1C5C-6DE8-4A3F-21360DF86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5059528" cy="4939393"/>
          </a:xfrm>
          <a:prstGeom prst="rect">
            <a:avLst/>
          </a:prstGeom>
          <a:ln>
            <a:noFill/>
          </a:ln>
          <a:effectLst>
            <a:outerShdw blurRad="304800" dist="50800" dir="5400000" sx="96000" sy="96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7200"/>
            <a:ext cx="4025153" cy="3739896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332780"/>
            <a:ext cx="4025153" cy="1016813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1" y="0"/>
            <a:ext cx="7162800" cy="6858000"/>
          </a:xfrm>
          <a:blipFill dpi="0" rotWithShape="1"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96802"/>
            <a:ext cx="1631737" cy="365125"/>
          </a:xfrm>
        </p:spPr>
        <p:txBody>
          <a:bodyPr/>
          <a:lstStyle/>
          <a:p>
            <a:fld id="{5017E961-8070-4076-BC89-E9A21E8B1DDB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963428" y="6396802"/>
            <a:ext cx="2540857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519970" y="6396802"/>
            <a:ext cx="539560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067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6D593C-5636-A3D4-D0B4-7C5D4B4D69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8" y="3507830"/>
            <a:ext cx="7589521" cy="2944368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549CE-172D-4858-ACF7-34679969C52A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94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84" userDrawn="1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8" y="3507830"/>
            <a:ext cx="7589521" cy="2944368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4549CE-172D-4858-ACF7-34679969C52A}" type="datetime1">
              <a:rPr lang="en-US" smtClean="0"/>
              <a:pPr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275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84" userDrawn="1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48D240F-8668-0DFF-3268-B576F3C30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"/>
            <a:ext cx="12192001" cy="2892972"/>
          </a:xfrm>
          <a:prstGeom prst="rect">
            <a:avLst/>
          </a:prstGeom>
          <a:ln>
            <a:noFill/>
          </a:ln>
          <a:effectLst>
            <a:outerShdw blurRad="266700" dist="25400" dir="5400000" sx="96000" sy="96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9506608" cy="2215056"/>
          </a:xfrm>
        </p:spPr>
        <p:txBody>
          <a:bodyPr anchor="b">
            <a:noAutofit/>
          </a:bodyPr>
          <a:lstStyle>
            <a:lvl1pPr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1386" y="3231931"/>
            <a:ext cx="5200938" cy="27918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ED5B-F431-4291-9350-DE25B4E24A2B}" type="datetime1">
              <a:rPr lang="en-US" smtClean="0"/>
              <a:t>11/23/25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925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nt">
            <a:extLst>
              <a:ext uri="{FF2B5EF4-FFF2-40B4-BE49-F238E27FC236}">
                <a16:creationId xmlns:a16="http://schemas.microsoft.com/office/drawing/2014/main" id="{F3CE03C6-DBD5-2C9E-3C9A-B3B83F63A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809026" cy="970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595301"/>
            <a:ext cx="10809026" cy="4714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199" y="6397586"/>
            <a:ext cx="4043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D1E4CDFE-4149-497F-9AB2-FC1DA668517A}" type="datetime1">
              <a:rPr lang="en-US" smtClean="0"/>
              <a:pPr/>
              <a:t>11/23/25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24193" y="6397586"/>
            <a:ext cx="3238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2323" y="6397586"/>
            <a:ext cx="530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8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675" r:id="rId3"/>
    <p:sldLayoutId id="2147483712" r:id="rId4"/>
    <p:sldLayoutId id="2147483698" r:id="rId5"/>
    <p:sldLayoutId id="2147483728" r:id="rId6"/>
    <p:sldLayoutId id="2147483761" r:id="rId7"/>
    <p:sldLayoutId id="2147483760" r:id="rId8"/>
    <p:sldLayoutId id="2147483786" r:id="rId9"/>
    <p:sldLayoutId id="2147483788" r:id="rId10"/>
    <p:sldLayoutId id="2147483713" r:id="rId11"/>
    <p:sldLayoutId id="2147483729" r:id="rId12"/>
    <p:sldLayoutId id="2147483662" r:id="rId13"/>
    <p:sldLayoutId id="2147483767" r:id="rId14"/>
    <p:sldLayoutId id="2147483679" r:id="rId15"/>
    <p:sldLayoutId id="2147483680" r:id="rId16"/>
    <p:sldLayoutId id="2147483681" r:id="rId17"/>
    <p:sldLayoutId id="2147483682" r:id="rId18"/>
    <p:sldLayoutId id="2147483706" r:id="rId19"/>
    <p:sldLayoutId id="2147483789" r:id="rId20"/>
    <p:sldLayoutId id="2147483689" r:id="rId21"/>
    <p:sldLayoutId id="2147483690" r:id="rId22"/>
    <p:sldLayoutId id="2147483707" r:id="rId23"/>
    <p:sldLayoutId id="2147483708" r:id="rId24"/>
    <p:sldLayoutId id="2147483692" r:id="rId25"/>
    <p:sldLayoutId id="2147483691" r:id="rId26"/>
    <p:sldLayoutId id="2147483733" r:id="rId27"/>
    <p:sldLayoutId id="2147483731" r:id="rId28"/>
    <p:sldLayoutId id="2147483780" r:id="rId29"/>
    <p:sldLayoutId id="2147483694" r:id="rId30"/>
    <p:sldLayoutId id="2147483726" r:id="rId31"/>
    <p:sldLayoutId id="2147483693" r:id="rId32"/>
    <p:sldLayoutId id="2147483672" r:id="rId33"/>
    <p:sldLayoutId id="2147483756" r:id="rId34"/>
    <p:sldLayoutId id="2147483757" r:id="rId35"/>
    <p:sldLayoutId id="2147483696" r:id="rId36"/>
    <p:sldLayoutId id="2147483752" r:id="rId37"/>
    <p:sldLayoutId id="2147483758" r:id="rId38"/>
    <p:sldLayoutId id="2147483753" r:id="rId39"/>
    <p:sldLayoutId id="2147483759" r:id="rId40"/>
    <p:sldLayoutId id="2147483742" r:id="rId41"/>
    <p:sldLayoutId id="2147483740" r:id="rId42"/>
    <p:sldLayoutId id="2147483743" r:id="rId43"/>
    <p:sldLayoutId id="2147483664" r:id="rId44"/>
    <p:sldLayoutId id="2147483665" r:id="rId45"/>
    <p:sldLayoutId id="2147483666" r:id="rId46"/>
    <p:sldLayoutId id="2147483667" r:id="rId47"/>
    <p:sldLayoutId id="2147483668" r:id="rId48"/>
    <p:sldLayoutId id="2147483784" r:id="rId49"/>
    <p:sldLayoutId id="2147483783" r:id="rId50"/>
    <p:sldLayoutId id="2147483687" r:id="rId51"/>
    <p:sldLayoutId id="2147483790" r:id="rId52"/>
    <p:sldLayoutId id="2147483791" r:id="rId5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D321A2-65AC-4C18-CA75-0FB5084C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Century Gothic" panose="020B0502020202020204" pitchFamily="34" charset="0"/>
              </a:rPr>
              <a:t>Feces, stress and chickadees: Fecal corticosterone analysis as a measurement of stress in urban and rural Mountain Chickadee (</a:t>
            </a:r>
            <a:r>
              <a:rPr lang="en-US" sz="2400" b="1" i="1" dirty="0" err="1">
                <a:latin typeface="Century Gothic" panose="020B0502020202020204" pitchFamily="34" charset="0"/>
              </a:rPr>
              <a:t>Poecile</a:t>
            </a:r>
            <a:r>
              <a:rPr lang="en-US" sz="2400" b="1" i="1" dirty="0">
                <a:latin typeface="Century Gothic" panose="020B0502020202020204" pitchFamily="34" charset="0"/>
              </a:rPr>
              <a:t> </a:t>
            </a:r>
            <a:r>
              <a:rPr lang="en-US" sz="2400" b="1" i="1" dirty="0" err="1">
                <a:latin typeface="Century Gothic" panose="020B0502020202020204" pitchFamily="34" charset="0"/>
              </a:rPr>
              <a:t>gambeli</a:t>
            </a:r>
            <a:r>
              <a:rPr lang="en-US" sz="2400" b="1" dirty="0">
                <a:latin typeface="Century Gothic" panose="020B0502020202020204" pitchFamily="34" charset="0"/>
              </a:rPr>
              <a:t>) nestlings.  </a:t>
            </a:r>
          </a:p>
        </p:txBody>
      </p:sp>
      <p:pic>
        <p:nvPicPr>
          <p:cNvPr id="7" name="Picture Placeholder 6" descr="A bird on a branch&#10;&#10;Description automatically generated">
            <a:extLst>
              <a:ext uri="{FF2B5EF4-FFF2-40B4-BE49-F238E27FC236}">
                <a16:creationId xmlns:a16="http://schemas.microsoft.com/office/drawing/2014/main" id="{2A8DCB4A-BCC2-0372-7DE9-9A52497A7D8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2" b="20393"/>
          <a:stretch/>
        </p:blipFill>
        <p:spPr>
          <a:xfrm>
            <a:off x="0" y="0"/>
            <a:ext cx="12192000" cy="3632200"/>
          </a:xfrm>
        </p:spPr>
      </p:pic>
      <p:pic>
        <p:nvPicPr>
          <p:cNvPr id="2" name="Picture 2" descr="200+ Chickadee Winter Stock Illustrations, Royalty-Free Vector Graphics &amp;  Clip Art - iStock">
            <a:extLst>
              <a:ext uri="{FF2B5EF4-FFF2-40B4-BE49-F238E27FC236}">
                <a16:creationId xmlns:a16="http://schemas.microsoft.com/office/drawing/2014/main" id="{AC4870B0-409A-F7E4-782B-6F111D571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t="10478" r="1484" b="22565"/>
          <a:stretch/>
        </p:blipFill>
        <p:spPr bwMode="auto">
          <a:xfrm>
            <a:off x="746470" y="748879"/>
            <a:ext cx="2426221" cy="22001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5042E95-C7C2-4AED-7751-C892CE1BB28E}"/>
              </a:ext>
            </a:extLst>
          </p:cNvPr>
          <p:cNvSpPr/>
          <p:nvPr/>
        </p:nvSpPr>
        <p:spPr>
          <a:xfrm>
            <a:off x="-82265" y="5692379"/>
            <a:ext cx="12356523" cy="1377983"/>
          </a:xfrm>
          <a:prstGeom prst="rect">
            <a:avLst/>
          </a:prstGeom>
          <a:solidFill>
            <a:srgbClr val="909392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943123-04D1-7427-C6DB-A3AFB3A969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32" y="5805266"/>
            <a:ext cx="2156837" cy="876896"/>
          </a:xfrm>
          <a:prstGeom prst="rect">
            <a:avLst/>
          </a:prstGeom>
          <a:solidFill>
            <a:schemeClr val="bg1">
              <a:alpha val="49000"/>
            </a:schemeClr>
          </a:solidFill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20C12253-4AAB-BC11-E055-AC1E8B12BD4F}"/>
              </a:ext>
            </a:extLst>
          </p:cNvPr>
          <p:cNvSpPr txBox="1">
            <a:spLocks/>
          </p:cNvSpPr>
          <p:nvPr/>
        </p:nvSpPr>
        <p:spPr>
          <a:xfrm>
            <a:off x="187467" y="3875905"/>
            <a:ext cx="11817058" cy="7863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Feces, Stress and Chickadees: Fecal Corticosterone Analysis as a Measurement of Stress in Urban and Rural Mountain Chickadee (</a:t>
            </a:r>
            <a:r>
              <a:rPr lang="en-US" sz="2200" b="1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Poecile</a:t>
            </a:r>
            <a:r>
              <a:rPr lang="en-US" sz="22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200" b="1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gambeli</a:t>
            </a:r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) Nestlings.  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BB779230-5739-3376-0CC9-95EEB267D85A}"/>
              </a:ext>
            </a:extLst>
          </p:cNvPr>
          <p:cNvSpPr txBox="1">
            <a:spLocks/>
          </p:cNvSpPr>
          <p:nvPr/>
        </p:nvSpPr>
        <p:spPr>
          <a:xfrm>
            <a:off x="1834883" y="4693735"/>
            <a:ext cx="8720133" cy="12240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Researcher - Domenico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Comita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; Primary Supervisory - Dr. Matthew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Reudink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;  Secondary Supervisor - Dr. Emily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Studd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049A11-3307-2A0A-AF2A-290C3AB9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1988" y="5749530"/>
            <a:ext cx="1167118" cy="11671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752347-1541-A1A9-3C36-B22F8FA8AF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755"/>
          <a:stretch/>
        </p:blipFill>
        <p:spPr>
          <a:xfrm>
            <a:off x="746470" y="5766471"/>
            <a:ext cx="1661904" cy="92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65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D0B180-2AFF-0135-CCC3-B635E0846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F0785D6-3781-FF2D-A8F3-B36198B5EF05}"/>
              </a:ext>
            </a:extLst>
          </p:cNvPr>
          <p:cNvSpPr/>
          <p:nvPr/>
        </p:nvSpPr>
        <p:spPr>
          <a:xfrm>
            <a:off x="0" y="4734560"/>
            <a:ext cx="6847840" cy="1117600"/>
          </a:xfrm>
          <a:prstGeom prst="rect">
            <a:avLst/>
          </a:prstGeom>
          <a:solidFill>
            <a:schemeClr val="tx2">
              <a:lumMod val="50000"/>
              <a:lumOff val="50000"/>
              <a:alpha val="4196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Century Gothic" panose="020B0502020202020204" pitchFamily="34" charset="0"/>
              </a:rPr>
              <a:t>Urbanization</a:t>
            </a:r>
          </a:p>
          <a:p>
            <a:pPr algn="ctr"/>
            <a:endParaRPr lang="en-US" sz="500" dirty="0">
              <a:latin typeface="Century Gothic" panose="020B0502020202020204" pitchFamily="34" charset="0"/>
            </a:endParaRPr>
          </a:p>
          <a:p>
            <a:pPr algn="ctr"/>
            <a:r>
              <a:rPr lang="en-US" sz="19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How does it impact Mountain Chickadee populations?</a:t>
            </a:r>
          </a:p>
        </p:txBody>
      </p:sp>
    </p:spTree>
    <p:extLst>
      <p:ext uri="{BB962C8B-B14F-4D97-AF65-F5344CB8AC3E}">
        <p14:creationId xmlns:p14="http://schemas.microsoft.com/office/powerpoint/2010/main" val="4216523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635D36-DB5E-6E94-FD79-E107E746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9506608" cy="2215056"/>
          </a:xfrm>
        </p:spPr>
        <p:txBody>
          <a:bodyPr anchor="b">
            <a:normAutofit/>
          </a:bodyPr>
          <a:lstStyle/>
          <a:p>
            <a:r>
              <a:rPr lang="en-US" sz="7500" b="1" dirty="0"/>
              <a:t>How is Stress Measured?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3D1BD-34C2-525C-5DAC-267E470974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6440"/>
          <a:stretch>
            <a:fillRect/>
          </a:stretch>
        </p:blipFill>
        <p:spPr>
          <a:xfrm>
            <a:off x="0" y="2953557"/>
            <a:ext cx="7452360" cy="3904444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D5081E-35B8-56A8-8594-FF72AE7134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73" t="32315" b="17548"/>
          <a:stretch/>
        </p:blipFill>
        <p:spPr>
          <a:xfrm>
            <a:off x="7452360" y="2352249"/>
            <a:ext cx="4739640" cy="4505752"/>
          </a:xfrm>
          <a:prstGeom prst="rect">
            <a:avLst/>
          </a:prstGeom>
        </p:spPr>
      </p:pic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8879765F-D6A7-76AC-20CD-E354DE359726}"/>
              </a:ext>
            </a:extLst>
          </p:cNvPr>
          <p:cNvCxnSpPr>
            <a:cxnSpLocks/>
          </p:cNvCxnSpPr>
          <p:nvPr/>
        </p:nvCxnSpPr>
        <p:spPr>
          <a:xfrm flipV="1">
            <a:off x="731520" y="2795139"/>
            <a:ext cx="7284720" cy="2371221"/>
          </a:xfrm>
          <a:prstGeom prst="curvedConnector3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2F2A1B7-B7F3-579B-1F0D-2C64AA5E3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385" y="47738"/>
            <a:ext cx="3066333" cy="24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50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29E306C6-C7A7-F9DC-FBFE-827E8A678579}"/>
              </a:ext>
            </a:extLst>
          </p:cNvPr>
          <p:cNvSpPr/>
          <p:nvPr/>
        </p:nvSpPr>
        <p:spPr>
          <a:xfrm>
            <a:off x="431748" y="4448036"/>
            <a:ext cx="3875257" cy="17894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erson in a vest leaning on a tree&#10;&#10;Description automatically generated">
            <a:extLst>
              <a:ext uri="{FF2B5EF4-FFF2-40B4-BE49-F238E27FC236}">
                <a16:creationId xmlns:a16="http://schemas.microsoft.com/office/drawing/2014/main" id="{0F5EE181-DCEE-A49F-D5BE-54EED214D8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5" t="9846" b="2652"/>
          <a:stretch/>
        </p:blipFill>
        <p:spPr>
          <a:xfrm rot="5400000">
            <a:off x="4848863" y="-454298"/>
            <a:ext cx="7197024" cy="7489253"/>
          </a:xfrm>
          <a:prstGeom prst="rect">
            <a:avLst/>
          </a:prstGeom>
        </p:spPr>
      </p:pic>
      <p:pic>
        <p:nvPicPr>
          <p:cNvPr id="20" name="Picture 19" descr="A person walking on a hill with trees in the background&#10;&#10;Description automatically generated">
            <a:extLst>
              <a:ext uri="{FF2B5EF4-FFF2-40B4-BE49-F238E27FC236}">
                <a16:creationId xmlns:a16="http://schemas.microsoft.com/office/drawing/2014/main" id="{C3A288B9-38D7-0FA1-C0A3-B04004471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116" y="3659661"/>
            <a:ext cx="3379337" cy="30255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C3E7D4B-D018-CAE1-1FB2-BE9CAED6AE53}"/>
              </a:ext>
            </a:extLst>
          </p:cNvPr>
          <p:cNvSpPr txBox="1"/>
          <p:nvPr/>
        </p:nvSpPr>
        <p:spPr>
          <a:xfrm>
            <a:off x="395999" y="1496575"/>
            <a:ext cx="396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Part of a 12-year ongoing study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716EB9-2171-B010-CFB0-AE3F842D367E}"/>
              </a:ext>
            </a:extLst>
          </p:cNvPr>
          <p:cNvSpPr txBox="1"/>
          <p:nvPr/>
        </p:nvSpPr>
        <p:spPr>
          <a:xfrm>
            <a:off x="328611" y="2731181"/>
            <a:ext cx="3636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Nest Box Sites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21B0D5-A2A5-0F65-3B20-846E51AF830E}"/>
              </a:ext>
            </a:extLst>
          </p:cNvPr>
          <p:cNvSpPr txBox="1"/>
          <p:nvPr/>
        </p:nvSpPr>
        <p:spPr>
          <a:xfrm>
            <a:off x="374321" y="3290329"/>
            <a:ext cx="410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Rural: </a:t>
            </a:r>
            <a:r>
              <a:rPr lang="en-US" dirty="0"/>
              <a:t>Kenna Cartwright Nature Park</a:t>
            </a:r>
            <a:endParaRPr lang="en-US" sz="1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2B60A6-5D51-71FC-6B01-6A4354BA638B}"/>
              </a:ext>
            </a:extLst>
          </p:cNvPr>
          <p:cNvSpPr txBox="1"/>
          <p:nvPr/>
        </p:nvSpPr>
        <p:spPr>
          <a:xfrm>
            <a:off x="374321" y="3771075"/>
            <a:ext cx="312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Urban: </a:t>
            </a:r>
            <a:r>
              <a:rPr lang="en-US" sz="1800" dirty="0"/>
              <a:t>City of Kamloops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687E6C-4FB3-8B03-010C-10004C8FE944}"/>
              </a:ext>
            </a:extLst>
          </p:cNvPr>
          <p:cNvSpPr txBox="1"/>
          <p:nvPr/>
        </p:nvSpPr>
        <p:spPr>
          <a:xfrm>
            <a:off x="431747" y="5061201"/>
            <a:ext cx="3875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Why study stress?</a:t>
            </a:r>
          </a:p>
        </p:txBody>
      </p:sp>
      <p:sp>
        <p:nvSpPr>
          <p:cNvPr id="31" name="Title 5">
            <a:extLst>
              <a:ext uri="{FF2B5EF4-FFF2-40B4-BE49-F238E27FC236}">
                <a16:creationId xmlns:a16="http://schemas.microsoft.com/office/drawing/2014/main" id="{2DF01D91-B3FC-EDA5-C369-B956EC8C6B8E}"/>
              </a:ext>
            </a:extLst>
          </p:cNvPr>
          <p:cNvSpPr txBox="1">
            <a:spLocks/>
          </p:cNvSpPr>
          <p:nvPr/>
        </p:nvSpPr>
        <p:spPr>
          <a:xfrm>
            <a:off x="53963" y="914069"/>
            <a:ext cx="4648786" cy="5996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schemeClr val="accent1"/>
                </a:solidFill>
              </a:rPr>
              <a:t>My Project</a:t>
            </a:r>
            <a:endParaRPr lang="en-US" sz="4400" dirty="0">
              <a:solidFill>
                <a:schemeClr val="accent1"/>
              </a:solidFill>
            </a:endParaRPr>
          </a:p>
        </p:txBody>
      </p:sp>
      <p:pic>
        <p:nvPicPr>
          <p:cNvPr id="38" name="Picture 37" descr="A satellite view of a city&#10;&#10;Description automatically generated">
            <a:extLst>
              <a:ext uri="{FF2B5EF4-FFF2-40B4-BE49-F238E27FC236}">
                <a16:creationId xmlns:a16="http://schemas.microsoft.com/office/drawing/2014/main" id="{0B460F88-42EC-214B-D50D-D31E35E517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t="20892" r="24559" b="842"/>
          <a:stretch/>
        </p:blipFill>
        <p:spPr>
          <a:xfrm>
            <a:off x="8462137" y="433474"/>
            <a:ext cx="3665191" cy="28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3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lose-up of a building">
            <a:extLst>
              <a:ext uri="{FF2B5EF4-FFF2-40B4-BE49-F238E27FC236}">
                <a16:creationId xmlns:a16="http://schemas.microsoft.com/office/drawing/2014/main" id="{F5936B23-9709-D140-6D67-730B075372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479" b="22479"/>
          <a:stretch/>
        </p:blipFill>
        <p:spPr/>
      </p:pic>
      <p:pic>
        <p:nvPicPr>
          <p:cNvPr id="7" name="Picture 6" descr="A group of eggs in a nest&#10;&#10;Description automatically generated">
            <a:extLst>
              <a:ext uri="{FF2B5EF4-FFF2-40B4-BE49-F238E27FC236}">
                <a16:creationId xmlns:a16="http://schemas.microsoft.com/office/drawing/2014/main" id="{8F56845F-A70C-CFB8-9A28-A18DE84BD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4647" y="-605699"/>
            <a:ext cx="4057029" cy="3042772"/>
          </a:xfrm>
          <a:prstGeom prst="rect">
            <a:avLst/>
          </a:prstGeom>
        </p:spPr>
      </p:pic>
      <p:pic>
        <p:nvPicPr>
          <p:cNvPr id="10" name="Picture 9" descr="A person standing in a tree&#10;&#10;Description automatically generated">
            <a:extLst>
              <a:ext uri="{FF2B5EF4-FFF2-40B4-BE49-F238E27FC236}">
                <a16:creationId xmlns:a16="http://schemas.microsoft.com/office/drawing/2014/main" id="{9E72A15F-6E9D-70CF-4279-B0086C26D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3247" y="861301"/>
            <a:ext cx="6890408" cy="5167806"/>
          </a:xfrm>
          <a:prstGeom prst="rect">
            <a:avLst/>
          </a:prstGeom>
        </p:spPr>
      </p:pic>
      <p:pic>
        <p:nvPicPr>
          <p:cNvPr id="12" name="Picture 11" descr="A nest with baby birds&#10;&#10;Description automatically generated">
            <a:extLst>
              <a:ext uri="{FF2B5EF4-FFF2-40B4-BE49-F238E27FC236}">
                <a16:creationId xmlns:a16="http://schemas.microsoft.com/office/drawing/2014/main" id="{0701ED33-220A-3B58-7874-FCC24B35E9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4372" r="11059"/>
          <a:stretch/>
        </p:blipFill>
        <p:spPr>
          <a:xfrm rot="5400000">
            <a:off x="4627506" y="2972065"/>
            <a:ext cx="4217141" cy="4043557"/>
          </a:xfrm>
          <a:prstGeom prst="rect">
            <a:avLst/>
          </a:prstGeom>
        </p:spPr>
      </p:pic>
      <p:pic>
        <p:nvPicPr>
          <p:cNvPr id="13" name="Picture 12" descr="A person and child walking in a field&#10;&#10;Description automatically generated">
            <a:extLst>
              <a:ext uri="{FF2B5EF4-FFF2-40B4-BE49-F238E27FC236}">
                <a16:creationId xmlns:a16="http://schemas.microsoft.com/office/drawing/2014/main" id="{A3184458-0E4D-FE12-C811-3F4029C79B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6" r="22813" b="13662"/>
          <a:stretch/>
        </p:blipFill>
        <p:spPr>
          <a:xfrm rot="5400000">
            <a:off x="7270393" y="3786647"/>
            <a:ext cx="3069886" cy="2387001"/>
          </a:xfrm>
          <a:prstGeom prst="rect">
            <a:avLst/>
          </a:prstGeom>
        </p:spPr>
      </p:pic>
      <p:sp>
        <p:nvSpPr>
          <p:cNvPr id="29" name="Title 5">
            <a:extLst>
              <a:ext uri="{FF2B5EF4-FFF2-40B4-BE49-F238E27FC236}">
                <a16:creationId xmlns:a16="http://schemas.microsoft.com/office/drawing/2014/main" id="{8D1D33DC-D9AE-EB70-186B-C3F45A3A712B}"/>
              </a:ext>
            </a:extLst>
          </p:cNvPr>
          <p:cNvSpPr txBox="1">
            <a:spLocks/>
          </p:cNvSpPr>
          <p:nvPr/>
        </p:nvSpPr>
        <p:spPr>
          <a:xfrm>
            <a:off x="53963" y="914069"/>
            <a:ext cx="4648786" cy="5996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schemeClr val="accent1"/>
                </a:solidFill>
              </a:rPr>
              <a:t>Goal #1</a:t>
            </a:r>
            <a:endParaRPr lang="en-US" sz="4400" dirty="0">
              <a:solidFill>
                <a:schemeClr val="accent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680520-A197-F8C5-6219-24EF13D659D6}"/>
              </a:ext>
            </a:extLst>
          </p:cNvPr>
          <p:cNvSpPr txBox="1"/>
          <p:nvPr/>
        </p:nvSpPr>
        <p:spPr>
          <a:xfrm>
            <a:off x="374323" y="2533935"/>
            <a:ext cx="3636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Monitor Activity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1C2A07-2C08-4232-66DC-8737EEC414BB}"/>
              </a:ext>
            </a:extLst>
          </p:cNvPr>
          <p:cNvSpPr txBox="1"/>
          <p:nvPr/>
        </p:nvSpPr>
        <p:spPr>
          <a:xfrm>
            <a:off x="374322" y="3290329"/>
            <a:ext cx="3969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Nest Composition</a:t>
            </a:r>
            <a:endParaRPr lang="en-US" sz="1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3D2DAE-8734-50E7-94BC-C9E4FD6B03B2}"/>
              </a:ext>
            </a:extLst>
          </p:cNvPr>
          <p:cNvSpPr txBox="1"/>
          <p:nvPr/>
        </p:nvSpPr>
        <p:spPr>
          <a:xfrm>
            <a:off x="374322" y="3892835"/>
            <a:ext cx="3098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Hatch date &amp; Brood size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9BD7A1-1DEF-B4B0-3E25-F66479AAFDFB}"/>
              </a:ext>
            </a:extLst>
          </p:cNvPr>
          <p:cNvSpPr txBox="1"/>
          <p:nvPr/>
        </p:nvSpPr>
        <p:spPr>
          <a:xfrm>
            <a:off x="374323" y="4495190"/>
            <a:ext cx="3098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Temperature &amp; Noise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6474C0-BC12-2B33-1F69-8D04FBFC6196}"/>
              </a:ext>
            </a:extLst>
          </p:cNvPr>
          <p:cNvSpPr txBox="1"/>
          <p:nvPr/>
        </p:nvSpPr>
        <p:spPr>
          <a:xfrm>
            <a:off x="374323" y="5097545"/>
            <a:ext cx="6176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Predators?!</a:t>
            </a:r>
          </a:p>
        </p:txBody>
      </p:sp>
      <p:pic>
        <p:nvPicPr>
          <p:cNvPr id="35" name="Picture 2" descr="REED R8080 Data Logging Sound Level Meter with Bargraph">
            <a:extLst>
              <a:ext uri="{FF2B5EF4-FFF2-40B4-BE49-F238E27FC236}">
                <a16:creationId xmlns:a16="http://schemas.microsoft.com/office/drawing/2014/main" id="{8EA677A0-F4D4-1D5D-23E2-12DED036E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3040" y="4839202"/>
            <a:ext cx="684630" cy="125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37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C4904-79C0-CCF0-7A9C-E472D627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4" name="Content Placeholder 23" descr="A notebook and a glass of water on the ground&#10;&#10;Description automatically generated">
            <a:extLst>
              <a:ext uri="{FF2B5EF4-FFF2-40B4-BE49-F238E27FC236}">
                <a16:creationId xmlns:a16="http://schemas.microsoft.com/office/drawing/2014/main" id="{2C4FB3E2-7B47-160F-B8A9-90E95335E0F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2" r="213"/>
          <a:stretch/>
        </p:blipFill>
        <p:spPr>
          <a:xfrm rot="5400000">
            <a:off x="6218140" y="1417540"/>
            <a:ext cx="7417696" cy="4530024"/>
          </a:xfrm>
        </p:spPr>
      </p:pic>
      <p:pic>
        <p:nvPicPr>
          <p:cNvPr id="26" name="Picture 25" descr="A bug in a plastic container&#10;&#10;Description automatically generated">
            <a:extLst>
              <a:ext uri="{FF2B5EF4-FFF2-40B4-BE49-F238E27FC236}">
                <a16:creationId xmlns:a16="http://schemas.microsoft.com/office/drawing/2014/main" id="{BC36E1C8-0CFB-3F0E-9E01-7090C68BBF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r="15000"/>
          <a:stretch/>
        </p:blipFill>
        <p:spPr>
          <a:xfrm rot="2976561">
            <a:off x="7971321" y="3786655"/>
            <a:ext cx="4025903" cy="30476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1B99DA-7196-D483-31B7-97176AC40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9" r="18867"/>
          <a:stretch/>
        </p:blipFill>
        <p:spPr>
          <a:xfrm>
            <a:off x="4714298" y="4255782"/>
            <a:ext cx="2947678" cy="2530074"/>
          </a:xfrm>
          <a:prstGeom prst="rect">
            <a:avLst/>
          </a:prstGeom>
        </p:spPr>
      </p:pic>
      <p:pic>
        <p:nvPicPr>
          <p:cNvPr id="29" name="Picture 28" descr="A thermometer in a room&#10;&#10;Description automatically generated">
            <a:extLst>
              <a:ext uri="{FF2B5EF4-FFF2-40B4-BE49-F238E27FC236}">
                <a16:creationId xmlns:a16="http://schemas.microsoft.com/office/drawing/2014/main" id="{B70F3D14-259B-2F18-9015-9F06868BB4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3" t="13734" r="32132" b="16834"/>
          <a:stretch/>
        </p:blipFill>
        <p:spPr>
          <a:xfrm rot="5400000">
            <a:off x="4983808" y="-258317"/>
            <a:ext cx="2495350" cy="2947678"/>
          </a:xfrm>
          <a:prstGeom prst="rect">
            <a:avLst/>
          </a:prstGeom>
        </p:spPr>
      </p:pic>
      <p:pic>
        <p:nvPicPr>
          <p:cNvPr id="31" name="Picture 30" descr="Test tubes on a black surface&#10;&#10;Description automatically generated">
            <a:extLst>
              <a:ext uri="{FF2B5EF4-FFF2-40B4-BE49-F238E27FC236}">
                <a16:creationId xmlns:a16="http://schemas.microsoft.com/office/drawing/2014/main" id="{1E658060-B35B-23AC-E896-8F26AD2021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1052" r="52767" b="353"/>
          <a:stretch/>
        </p:blipFill>
        <p:spPr>
          <a:xfrm rot="5400000">
            <a:off x="5381766" y="1350144"/>
            <a:ext cx="1794510" cy="3042754"/>
          </a:xfrm>
          <a:prstGeom prst="rect">
            <a:avLst/>
          </a:prstGeom>
        </p:spPr>
      </p:pic>
      <p:sp>
        <p:nvSpPr>
          <p:cNvPr id="33" name="Title 5">
            <a:extLst>
              <a:ext uri="{FF2B5EF4-FFF2-40B4-BE49-F238E27FC236}">
                <a16:creationId xmlns:a16="http://schemas.microsoft.com/office/drawing/2014/main" id="{0C2D0B16-CA5A-401B-B7FE-5496AF046A21}"/>
              </a:ext>
            </a:extLst>
          </p:cNvPr>
          <p:cNvSpPr txBox="1">
            <a:spLocks/>
          </p:cNvSpPr>
          <p:nvPr/>
        </p:nvSpPr>
        <p:spPr>
          <a:xfrm>
            <a:off x="53963" y="914069"/>
            <a:ext cx="4648786" cy="5996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schemeClr val="accent1"/>
                </a:solidFill>
              </a:rPr>
              <a:t>Goal #2</a:t>
            </a:r>
            <a:endParaRPr lang="en-US" sz="4400" dirty="0">
              <a:solidFill>
                <a:schemeClr val="accent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EF7949-F319-BBD4-3C65-2DA1B21B78F3}"/>
              </a:ext>
            </a:extLst>
          </p:cNvPr>
          <p:cNvSpPr txBox="1"/>
          <p:nvPr/>
        </p:nvSpPr>
        <p:spPr>
          <a:xfrm>
            <a:off x="374323" y="2533935"/>
            <a:ext cx="3636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Collect Stress 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DC7166-3015-7C38-DC92-0780B90BA5FD}"/>
              </a:ext>
            </a:extLst>
          </p:cNvPr>
          <p:cNvSpPr txBox="1"/>
          <p:nvPr/>
        </p:nvSpPr>
        <p:spPr>
          <a:xfrm>
            <a:off x="374322" y="3290329"/>
            <a:ext cx="3969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Nestlings -&gt; Cooler -&gt; Freezer</a:t>
            </a:r>
            <a:endParaRPr lang="en-US" sz="18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558DAA-5898-9EB7-4B89-C85DD91E6489}"/>
              </a:ext>
            </a:extLst>
          </p:cNvPr>
          <p:cNvSpPr txBox="1"/>
          <p:nvPr/>
        </p:nvSpPr>
        <p:spPr>
          <a:xfrm>
            <a:off x="374323" y="3892835"/>
            <a:ext cx="253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Dry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EF23C7-ABB5-EFAD-EB41-AB77B2BF53C3}"/>
              </a:ext>
            </a:extLst>
          </p:cNvPr>
          <p:cNvSpPr txBox="1"/>
          <p:nvPr/>
        </p:nvSpPr>
        <p:spPr>
          <a:xfrm>
            <a:off x="374323" y="4495190"/>
            <a:ext cx="2063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Extract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6AA4EE-EA8A-61D6-66C7-A4DEF10A4C34}"/>
              </a:ext>
            </a:extLst>
          </p:cNvPr>
          <p:cNvSpPr txBox="1"/>
          <p:nvPr/>
        </p:nvSpPr>
        <p:spPr>
          <a:xfrm>
            <a:off x="374323" y="5097545"/>
            <a:ext cx="6176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ELISA</a:t>
            </a:r>
          </a:p>
        </p:txBody>
      </p:sp>
    </p:spTree>
    <p:extLst>
      <p:ext uri="{BB962C8B-B14F-4D97-AF65-F5344CB8AC3E}">
        <p14:creationId xmlns:p14="http://schemas.microsoft.com/office/powerpoint/2010/main" val="71691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01EB995-CBF7-8594-CDBA-B8CFEA8BD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60" t="17459" r="13136" b="10206"/>
          <a:stretch/>
        </p:blipFill>
        <p:spPr>
          <a:xfrm>
            <a:off x="4693796" y="3308732"/>
            <a:ext cx="3440015" cy="3559206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628A954D-19BE-6D54-B71E-2534F9EF3C40}"/>
              </a:ext>
            </a:extLst>
          </p:cNvPr>
          <p:cNvSpPr txBox="1">
            <a:spLocks/>
          </p:cNvSpPr>
          <p:nvPr/>
        </p:nvSpPr>
        <p:spPr>
          <a:xfrm>
            <a:off x="53963" y="914069"/>
            <a:ext cx="4648786" cy="5996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schemeClr val="accent1"/>
                </a:solidFill>
              </a:rPr>
              <a:t>Goal #3</a:t>
            </a:r>
            <a:endParaRPr lang="en-US" sz="4400" dirty="0">
              <a:solidFill>
                <a:schemeClr val="accent1"/>
              </a:solidFill>
            </a:endParaRP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5958765B-07E9-397B-51E4-C16A2C41955A}"/>
              </a:ext>
            </a:extLst>
          </p:cNvPr>
          <p:cNvSpPr txBox="1">
            <a:spLocks/>
          </p:cNvSpPr>
          <p:nvPr/>
        </p:nvSpPr>
        <p:spPr>
          <a:xfrm>
            <a:off x="374324" y="1215522"/>
            <a:ext cx="3836126" cy="972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4EC801-17C8-21DE-C7CF-5CC9CAE94B3C}"/>
              </a:ext>
            </a:extLst>
          </p:cNvPr>
          <p:cNvSpPr txBox="1"/>
          <p:nvPr/>
        </p:nvSpPr>
        <p:spPr>
          <a:xfrm>
            <a:off x="374323" y="2533935"/>
            <a:ext cx="3636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Compare stress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948BD2-C14D-35F4-E78C-7ED0DFFE39E9}"/>
              </a:ext>
            </a:extLst>
          </p:cNvPr>
          <p:cNvSpPr txBox="1"/>
          <p:nvPr/>
        </p:nvSpPr>
        <p:spPr>
          <a:xfrm>
            <a:off x="374323" y="3290329"/>
            <a:ext cx="266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6F4129-6C8D-FF8C-3D35-CFD1FBB9142B}"/>
              </a:ext>
            </a:extLst>
          </p:cNvPr>
          <p:cNvSpPr txBox="1"/>
          <p:nvPr/>
        </p:nvSpPr>
        <p:spPr>
          <a:xfrm>
            <a:off x="374323" y="3892835"/>
            <a:ext cx="253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Noise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16C8AC-F28C-0A54-2A2D-C93B4FF3834E}"/>
              </a:ext>
            </a:extLst>
          </p:cNvPr>
          <p:cNvSpPr txBox="1"/>
          <p:nvPr/>
        </p:nvSpPr>
        <p:spPr>
          <a:xfrm>
            <a:off x="374323" y="4495190"/>
            <a:ext cx="2063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Temperature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C5375C-D9B9-81F4-B9E9-8CB789F98DC3}"/>
              </a:ext>
            </a:extLst>
          </p:cNvPr>
          <p:cNvSpPr txBox="1"/>
          <p:nvPr/>
        </p:nvSpPr>
        <p:spPr>
          <a:xfrm>
            <a:off x="374323" y="5097545"/>
            <a:ext cx="6176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Urban or Rural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FEB857C-3758-D5CC-0EC4-7AAB254CF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r="19800"/>
          <a:stretch/>
        </p:blipFill>
        <p:spPr>
          <a:xfrm>
            <a:off x="8171769" y="3290329"/>
            <a:ext cx="4020231" cy="3559206"/>
          </a:xfrm>
          <a:prstGeom prst="rect">
            <a:avLst/>
          </a:prstGeom>
        </p:spPr>
      </p:pic>
      <p:pic>
        <p:nvPicPr>
          <p:cNvPr id="33" name="Picture 32" descr="A person holding a small bird&#10;&#10;Description automatically generated">
            <a:extLst>
              <a:ext uri="{FF2B5EF4-FFF2-40B4-BE49-F238E27FC236}">
                <a16:creationId xmlns:a16="http://schemas.microsoft.com/office/drawing/2014/main" id="{BCBCF95C-EC34-BA47-C6C8-16E7E9E3F9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2" r="34454"/>
          <a:stretch/>
        </p:blipFill>
        <p:spPr>
          <a:xfrm rot="5400000">
            <a:off x="4819980" y="-70805"/>
            <a:ext cx="3290329" cy="3431938"/>
          </a:xfrm>
          <a:prstGeom prst="rect">
            <a:avLst/>
          </a:prstGeom>
        </p:spPr>
      </p:pic>
      <p:pic>
        <p:nvPicPr>
          <p:cNvPr id="35" name="Picture 34" descr="A person holding a bird&#10;&#10;Description automatically generated">
            <a:extLst>
              <a:ext uri="{FF2B5EF4-FFF2-40B4-BE49-F238E27FC236}">
                <a16:creationId xmlns:a16="http://schemas.microsoft.com/office/drawing/2014/main" id="{6358C216-A50D-0F4A-21A3-B0A6AA5143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3" r="42542"/>
          <a:stretch/>
        </p:blipFill>
        <p:spPr>
          <a:xfrm rot="5400000">
            <a:off x="8541391" y="-360276"/>
            <a:ext cx="3290332" cy="401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1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CE1525-B1A2-841F-262C-AC776D865CD6}"/>
              </a:ext>
            </a:extLst>
          </p:cNvPr>
          <p:cNvSpPr txBox="1"/>
          <p:nvPr/>
        </p:nvSpPr>
        <p:spPr>
          <a:xfrm>
            <a:off x="960120" y="2459504"/>
            <a:ext cx="10271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Primary Supervisor: </a:t>
            </a:r>
            <a:r>
              <a:rPr lang="en-US" sz="2000" dirty="0"/>
              <a:t>Dr. Matthew </a:t>
            </a:r>
            <a:r>
              <a:rPr lang="en-US" sz="2000" dirty="0" err="1"/>
              <a:t>Reudink</a:t>
            </a:r>
            <a:endParaRPr lang="en-US" sz="2000" dirty="0"/>
          </a:p>
          <a:p>
            <a:pPr algn="ctr"/>
            <a:r>
              <a:rPr lang="en-US" sz="2000" b="1" dirty="0"/>
              <a:t>Secondary Supervisor: </a:t>
            </a:r>
            <a:r>
              <a:rPr lang="en-US" sz="2000" dirty="0"/>
              <a:t>Dr. Emily </a:t>
            </a:r>
            <a:r>
              <a:rPr lang="en-US" sz="2000" dirty="0" err="1"/>
              <a:t>Studd</a:t>
            </a:r>
            <a:endParaRPr lang="en-US" sz="2000" dirty="0"/>
          </a:p>
          <a:p>
            <a:pPr algn="ctr"/>
            <a:endParaRPr lang="en-US" sz="1000" b="1" dirty="0"/>
          </a:p>
          <a:p>
            <a:pPr algn="ctr"/>
            <a:r>
              <a:rPr lang="en-US" sz="2000" b="1" dirty="0"/>
              <a:t>Sample collection assistance: </a:t>
            </a:r>
            <a:r>
              <a:rPr lang="en-US" sz="2000" dirty="0"/>
              <a:t>Shae Turner, Anousheh </a:t>
            </a:r>
            <a:r>
              <a:rPr lang="en-US" sz="2000" dirty="0" err="1"/>
              <a:t>Harirchi</a:t>
            </a:r>
            <a:r>
              <a:rPr lang="en-US" sz="2000" dirty="0"/>
              <a:t>, Sophia Bawn, </a:t>
            </a:r>
            <a:r>
              <a:rPr lang="en-US" sz="2000" dirty="0" err="1"/>
              <a:t>Trysten</a:t>
            </a:r>
            <a:r>
              <a:rPr lang="en-US" sz="2000" dirty="0"/>
              <a:t> </a:t>
            </a:r>
            <a:r>
              <a:rPr lang="en-US" sz="2000" dirty="0" err="1"/>
              <a:t>Kimberzinger</a:t>
            </a:r>
            <a:r>
              <a:rPr lang="en-US" sz="2000" dirty="0"/>
              <a:t>, Lorena Munoz</a:t>
            </a:r>
          </a:p>
          <a:p>
            <a:pPr algn="ctr"/>
            <a:endParaRPr lang="en-US" sz="1000" dirty="0"/>
          </a:p>
          <a:p>
            <a:pPr algn="ctr"/>
            <a:r>
              <a:rPr lang="en-US" sz="2000" b="1" dirty="0"/>
              <a:t>Lab assistance: </a:t>
            </a:r>
            <a:r>
              <a:rPr lang="en-US" sz="2000" dirty="0"/>
              <a:t>Dr. Mark </a:t>
            </a:r>
            <a:r>
              <a:rPr lang="en-US" sz="2000" dirty="0" err="1"/>
              <a:t>Rakobowchuk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B28F9B-C50E-56FF-53E8-B85D2D94D50E}"/>
              </a:ext>
            </a:extLst>
          </p:cNvPr>
          <p:cNvSpPr txBox="1"/>
          <p:nvPr/>
        </p:nvSpPr>
        <p:spPr>
          <a:xfrm>
            <a:off x="1626484" y="1843951"/>
            <a:ext cx="893903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4198690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560CF-26F5-91B6-929C-95C9D289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883921"/>
            <a:ext cx="10809026" cy="971006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FFC9A6-581B-7DBD-F3A7-262227926267}"/>
              </a:ext>
            </a:extLst>
          </p:cNvPr>
          <p:cNvSpPr txBox="1"/>
          <p:nvPr/>
        </p:nvSpPr>
        <p:spPr>
          <a:xfrm>
            <a:off x="685800" y="1965960"/>
            <a:ext cx="10789920" cy="295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94030">
              <a:lnSpc>
                <a:spcPct val="120000"/>
              </a:lnSpc>
              <a:spcBef>
                <a:spcPts val="1000"/>
              </a:spcBef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Brewer JH, O’Reilly KM, Buck CL. 2010. Effect of nestling status and brood size on concentration of corticosterone of free-living kittiwake chicks. General and Comparative Endocrinology. 166(1):19–24. doi:10.1016/j.ygcen.2009.08.005.</a:t>
            </a:r>
            <a:endParaRPr lang="en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494030">
              <a:lnSpc>
                <a:spcPct val="120000"/>
              </a:lnSpc>
              <a:spcBef>
                <a:spcPts val="1000"/>
              </a:spcBef>
            </a:pPr>
            <a:r>
              <a:rPr lang="en-US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Heales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HE, Flood NJ, Oud MD, Otter KA,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Reudink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MW. 2024. Exploring differences in neophobia and anti-predator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behaviour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between urban and rural mountain chickadees. Journal of Urban Ecology. 10(1):juae014. doi:10.1093/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jue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/juae014.</a:t>
            </a:r>
            <a:endParaRPr lang="en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indent="-494030">
              <a:lnSpc>
                <a:spcPct val="120000"/>
              </a:lnSpc>
              <a:spcBef>
                <a:spcPts val="1000"/>
              </a:spcBef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Palme R et al. 2013. Steroid extraction: Get the best out of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faecal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samples. WTM. [published online ahead of print]</a:t>
            </a:r>
            <a:endParaRPr lang="en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974274"/>
      </p:ext>
    </p:extLst>
  </p:cSld>
  <p:clrMapOvr>
    <a:masterClrMapping/>
  </p:clrMapOvr>
</p:sld>
</file>

<file path=ppt/theme/theme1.xml><?xml version="1.0" encoding="utf-8"?>
<a:theme xmlns:a="http://schemas.openxmlformats.org/drawingml/2006/main" name="Bevel">
  <a:themeElements>
    <a:clrScheme name="Bevel">
      <a:dk1>
        <a:srgbClr val="090909"/>
      </a:dk1>
      <a:lt1>
        <a:sysClr val="window" lastClr="FFFFFF"/>
      </a:lt1>
      <a:dk2>
        <a:srgbClr val="1D1D1D"/>
      </a:dk2>
      <a:lt2>
        <a:srgbClr val="F1F2F3"/>
      </a:lt2>
      <a:accent1>
        <a:srgbClr val="2A38D5"/>
      </a:accent1>
      <a:accent2>
        <a:srgbClr val="F15928"/>
      </a:accent2>
      <a:accent3>
        <a:srgbClr val="00B4E6"/>
      </a:accent3>
      <a:accent4>
        <a:srgbClr val="0372FF"/>
      </a:accent4>
      <a:accent5>
        <a:srgbClr val="9196F3"/>
      </a:accent5>
      <a:accent6>
        <a:srgbClr val="90A0AD"/>
      </a:accent6>
      <a:hlink>
        <a:srgbClr val="F15928"/>
      </a:hlink>
      <a:folHlink>
        <a:srgbClr val="00B4E6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_win32_DN_V2" id="{35DA499A-085A-4E3E-92EC-48B4922E938B}" vid="{14DDC8D4-282F-4E4E-AFE2-B9DA7AC991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8AB7D1-0FFB-46E5-B5E0-44DC74B128BD}">
  <ds:schemaRefs>
    <ds:schemaRef ds:uri="http://schemas.openxmlformats.org/package/2006/metadata/core-properties"/>
    <ds:schemaRef ds:uri="230e9df3-be65-4c73-a93b-d1236ebd677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16c05727-aa75-4e4a-9b5f-8a80a1165891"/>
    <ds:schemaRef ds:uri="http://schemas.microsoft.com/office/infopath/2007/PartnerControls"/>
    <ds:schemaRef ds:uri="71af3243-3dd4-4a8d-8c0d-dd76da1f02a5"/>
    <ds:schemaRef ds:uri="http://schemas.microsoft.com/sharepoint/v3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DD6D019-CFF4-4D8F-9084-1FF56D3079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6869B1-BDCE-49F8-A5AF-3EA6FB3BB2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1212</TotalTime>
  <Words>320</Words>
  <Application>Microsoft Macintosh PowerPoint</Application>
  <PresentationFormat>Widescreen</PresentationFormat>
  <Paragraphs>45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Arial</vt:lpstr>
      <vt:lpstr>Bierstadt</vt:lpstr>
      <vt:lpstr>Calibri</vt:lpstr>
      <vt:lpstr>Century Gothic</vt:lpstr>
      <vt:lpstr>Times New Roman</vt:lpstr>
      <vt:lpstr>Bevel</vt:lpstr>
      <vt:lpstr>Feces, stress and chickadees: Fecal corticosterone analysis as a measurement of stress in urban and rural Mountain Chickadee (Poecile gambeli) nestlings.  </vt:lpstr>
      <vt:lpstr>PowerPoint Presentation</vt:lpstr>
      <vt:lpstr>How is Stress Measured?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Feces, stress and chickadees: Using fecal corticosterone analysis to measure stress in urban and rural Mountain Chickadee (Poecile gambeli) nestlings.  </dc:title>
  <cp:lastModifiedBy>Domenico Comita</cp:lastModifiedBy>
  <cp:revision>2</cp:revision>
  <dcterms:created xsi:type="dcterms:W3CDTF">2024-06-26T20:20:27Z</dcterms:created>
  <dcterms:modified xsi:type="dcterms:W3CDTF">2025-11-23T20:03:13Z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