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1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Commissioner" pitchFamily="2" charset="0"/>
      <p:regular r:id="rId26"/>
      <p:bold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Golos Text" panose="020B0503020202020204" pitchFamily="34" charset="0"/>
      <p:regular r:id="rId32"/>
      <p:bold r:id="rId33"/>
    </p:embeddedFont>
    <p:embeddedFont>
      <p:font typeface="Golos Text SemiBold" panose="020B050302020202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01"/>
  </p:normalViewPr>
  <p:slideViewPr>
    <p:cSldViewPr snapToGrid="0">
      <p:cViewPr varScale="1">
        <p:scale>
          <a:sx n="146" d="100"/>
          <a:sy n="146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747bfd1ed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747bfd1ede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182acd74a8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182acd74a8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182acd74a8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182acd74a8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182acd74a8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182acd74a8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182acd74a8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182acd74a8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182acd74a8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182acd74a8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182acd74a8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182acd74a8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182acd74a8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182acd74a8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182acd74a8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182acd74a8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182acd74a8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182acd74a8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182acd74a8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182acd74a8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3b627a12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3b627a12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31ff7c0f5b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31ff7c0f5b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182acd74a8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182acd74a8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31ff7c0f5b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31ff7c0f5b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182acd74a8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182acd74a8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182acd74a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182acd74a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32b9ccab91_0_2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32b9ccab91_0_2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182acd74a8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182acd74a8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182acd74a8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182acd74a8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182acd74a8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182acd74a8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182acd74a8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182acd74a8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182acd74a8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182acd74a8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flaticon.com/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hyperlink" Target="https://freepik.com/" TargetMode="Externa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332200"/>
            <a:ext cx="50049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7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algn="l"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3315975"/>
            <a:ext cx="50049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5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91100" y="0"/>
            <a:ext cx="852900" cy="5143500"/>
          </a:xfrm>
          <a:prstGeom prst="rect">
            <a:avLst/>
          </a:prstGeom>
          <a:solidFill>
            <a:srgbClr val="ADD79E"/>
          </a:solidFill>
          <a:ln w="952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55375" y="539500"/>
            <a:ext cx="9199350" cy="4604000"/>
            <a:chOff x="-55375" y="539500"/>
            <a:chExt cx="9199350" cy="4604000"/>
          </a:xfrm>
        </p:grpSpPr>
        <p:cxnSp>
          <p:nvCxnSpPr>
            <p:cNvPr id="14" name="Google Shape;14;p2"/>
            <p:cNvCxnSpPr/>
            <p:nvPr/>
          </p:nvCxnSpPr>
          <p:spPr>
            <a:xfrm>
              <a:off x="-55375" y="4608575"/>
              <a:ext cx="4870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4751675" y="539500"/>
              <a:ext cx="4392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10800000">
              <a:off x="8430775" y="805200"/>
              <a:ext cx="0" cy="4338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 hasCustomPrompt="1"/>
          </p:nvPr>
        </p:nvSpPr>
        <p:spPr>
          <a:xfrm>
            <a:off x="1604400" y="1600075"/>
            <a:ext cx="5935200" cy="13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3000"/>
              <a:buNone/>
              <a:defRPr sz="13000"/>
            </a:lvl9pPr>
          </a:lstStyle>
          <a:p>
            <a:r>
              <a:t>xx%</a:t>
            </a:r>
          </a:p>
        </p:txBody>
      </p:sp>
      <p:sp>
        <p:nvSpPr>
          <p:cNvPr id="74" name="Google Shape;74;p11"/>
          <p:cNvSpPr txBox="1">
            <a:spLocks noGrp="1"/>
          </p:cNvSpPr>
          <p:nvPr>
            <p:ph type="subTitle" idx="1"/>
          </p:nvPr>
        </p:nvSpPr>
        <p:spPr>
          <a:xfrm>
            <a:off x="1604400" y="2923675"/>
            <a:ext cx="59352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5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>
            <a:endParaRPr/>
          </a:p>
        </p:txBody>
      </p:sp>
      <p:sp>
        <p:nvSpPr>
          <p:cNvPr id="75" name="Google Shape;75;p11"/>
          <p:cNvSpPr/>
          <p:nvPr/>
        </p:nvSpPr>
        <p:spPr>
          <a:xfrm rot="10800000">
            <a:off x="-55375" y="0"/>
            <a:ext cx="852900" cy="5143500"/>
          </a:xfrm>
          <a:prstGeom prst="rect">
            <a:avLst/>
          </a:prstGeom>
          <a:solidFill>
            <a:srgbClr val="ADD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11"/>
          <p:cNvGrpSpPr/>
          <p:nvPr/>
        </p:nvGrpSpPr>
        <p:grpSpPr>
          <a:xfrm rot="10800000">
            <a:off x="-55325" y="0"/>
            <a:ext cx="9199325" cy="4604000"/>
            <a:chOff x="-55375" y="539500"/>
            <a:chExt cx="9199325" cy="4604000"/>
          </a:xfrm>
        </p:grpSpPr>
        <p:cxnSp>
          <p:nvCxnSpPr>
            <p:cNvPr id="77" name="Google Shape;77;p11"/>
            <p:cNvCxnSpPr/>
            <p:nvPr/>
          </p:nvCxnSpPr>
          <p:spPr>
            <a:xfrm>
              <a:off x="-55375" y="4608575"/>
              <a:ext cx="4563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11"/>
            <p:cNvCxnSpPr/>
            <p:nvPr/>
          </p:nvCxnSpPr>
          <p:spPr>
            <a:xfrm>
              <a:off x="2576350" y="539500"/>
              <a:ext cx="6567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11"/>
            <p:cNvCxnSpPr/>
            <p:nvPr/>
          </p:nvCxnSpPr>
          <p:spPr>
            <a:xfrm rot="10800000">
              <a:off x="8430775" y="805200"/>
              <a:ext cx="0" cy="4338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/>
          </a:blip>
          <a:srcRect t="22409" b="21580"/>
          <a:stretch/>
        </p:blipFill>
        <p:spPr>
          <a:xfrm>
            <a:off x="8291100" y="-2"/>
            <a:ext cx="852900" cy="47772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936100" y="2129352"/>
            <a:ext cx="22887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"/>
          </p:nvPr>
        </p:nvSpPr>
        <p:spPr>
          <a:xfrm>
            <a:off x="1936100" y="1370275"/>
            <a:ext cx="2288700" cy="80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993600" y="1483400"/>
            <a:ext cx="876300" cy="115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1936100" y="3827175"/>
            <a:ext cx="22887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5"/>
          </p:nvPr>
        </p:nvSpPr>
        <p:spPr>
          <a:xfrm>
            <a:off x="1936100" y="3068200"/>
            <a:ext cx="2288700" cy="80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6" hasCustomPrompt="1"/>
          </p:nvPr>
        </p:nvSpPr>
        <p:spPr>
          <a:xfrm>
            <a:off x="993600" y="3179712"/>
            <a:ext cx="876300" cy="115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7"/>
          </p:nvPr>
        </p:nvSpPr>
        <p:spPr>
          <a:xfrm>
            <a:off x="5969570" y="2129352"/>
            <a:ext cx="22887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5969570" y="1370275"/>
            <a:ext cx="2288700" cy="80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9" hasCustomPrompt="1"/>
          </p:nvPr>
        </p:nvSpPr>
        <p:spPr>
          <a:xfrm>
            <a:off x="5033780" y="1483400"/>
            <a:ext cx="876300" cy="115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3"/>
          </p:nvPr>
        </p:nvSpPr>
        <p:spPr>
          <a:xfrm>
            <a:off x="5969570" y="3827175"/>
            <a:ext cx="22887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4"/>
          </p:nvPr>
        </p:nvSpPr>
        <p:spPr>
          <a:xfrm>
            <a:off x="5969570" y="3068200"/>
            <a:ext cx="2288700" cy="80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3780" y="3179712"/>
            <a:ext cx="876300" cy="115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t>xx%</a:t>
            </a:r>
          </a:p>
        </p:txBody>
      </p:sp>
      <p:cxnSp>
        <p:nvCxnSpPr>
          <p:cNvPr id="98" name="Google Shape;98;p13"/>
          <p:cNvCxnSpPr/>
          <p:nvPr/>
        </p:nvCxnSpPr>
        <p:spPr>
          <a:xfrm rot="10800000">
            <a:off x="9002100" y="-100"/>
            <a:ext cx="0" cy="2652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783150" y="3920175"/>
            <a:ext cx="75777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"/>
          </p:nvPr>
        </p:nvSpPr>
        <p:spPr>
          <a:xfrm>
            <a:off x="783150" y="1931831"/>
            <a:ext cx="7577700" cy="19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1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cxnSp>
        <p:nvCxnSpPr>
          <p:cNvPr id="103" name="Google Shape;103;p14"/>
          <p:cNvCxnSpPr/>
          <p:nvPr/>
        </p:nvCxnSpPr>
        <p:spPr>
          <a:xfrm rot="10800000">
            <a:off x="75" y="4876025"/>
            <a:ext cx="8257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 t="22409" b="21580"/>
          <a:stretch/>
        </p:blipFill>
        <p:spPr>
          <a:xfrm>
            <a:off x="8291100" y="-2"/>
            <a:ext cx="852900" cy="47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_1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 flipH="1">
            <a:off x="4426725" y="2036300"/>
            <a:ext cx="3205200" cy="14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555825" y="1012500"/>
            <a:ext cx="1076100" cy="8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3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r>
              <a:t>xx%</a:t>
            </a:r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 flipH="1">
            <a:off x="4426725" y="3573275"/>
            <a:ext cx="32052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50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>
            <a:endParaRPr/>
          </a:p>
        </p:txBody>
      </p:sp>
      <p:sp>
        <p:nvSpPr>
          <p:cNvPr id="110" name="Google Shape;110;p15"/>
          <p:cNvSpPr/>
          <p:nvPr/>
        </p:nvSpPr>
        <p:spPr>
          <a:xfrm flipH="1">
            <a:off x="0" y="0"/>
            <a:ext cx="852900" cy="5143500"/>
          </a:xfrm>
          <a:prstGeom prst="rect">
            <a:avLst/>
          </a:prstGeom>
          <a:solidFill>
            <a:srgbClr val="ADD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1" name="Google Shape;111;p15"/>
          <p:cNvCxnSpPr/>
          <p:nvPr/>
        </p:nvCxnSpPr>
        <p:spPr>
          <a:xfrm rot="10800000">
            <a:off x="0" y="4876025"/>
            <a:ext cx="48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" name="Google Shape;112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713225" y="3582477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575103"/>
            <a:ext cx="2400300" cy="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3"/>
          </p:nvPr>
        </p:nvSpPr>
        <p:spPr>
          <a:xfrm>
            <a:off x="713225" y="2654575"/>
            <a:ext cx="2400300" cy="8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4"/>
          </p:nvPr>
        </p:nvSpPr>
        <p:spPr>
          <a:xfrm>
            <a:off x="6030475" y="3582477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title" idx="5" hasCustomPrompt="1"/>
          </p:nvPr>
        </p:nvSpPr>
        <p:spPr>
          <a:xfrm>
            <a:off x="6030475" y="1575103"/>
            <a:ext cx="2400300" cy="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6"/>
          </p:nvPr>
        </p:nvSpPr>
        <p:spPr>
          <a:xfrm>
            <a:off x="6030475" y="2654575"/>
            <a:ext cx="2400300" cy="8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7"/>
          </p:nvPr>
        </p:nvSpPr>
        <p:spPr>
          <a:xfrm>
            <a:off x="3371850" y="3582477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 idx="8" hasCustomPrompt="1"/>
          </p:nvPr>
        </p:nvSpPr>
        <p:spPr>
          <a:xfrm>
            <a:off x="3371850" y="1575103"/>
            <a:ext cx="2400300" cy="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9"/>
          </p:nvPr>
        </p:nvSpPr>
        <p:spPr>
          <a:xfrm>
            <a:off x="3371850" y="2654575"/>
            <a:ext cx="2400300" cy="8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cxnSp>
        <p:nvCxnSpPr>
          <p:cNvPr id="124" name="Google Shape;124;p16"/>
          <p:cNvCxnSpPr/>
          <p:nvPr/>
        </p:nvCxnSpPr>
        <p:spPr>
          <a:xfrm rot="10800000">
            <a:off x="5035800" y="4797575"/>
            <a:ext cx="4108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_1_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2370900" y="1278125"/>
            <a:ext cx="44022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title" hasCustomPrompt="1"/>
          </p:nvPr>
        </p:nvSpPr>
        <p:spPr>
          <a:xfrm>
            <a:off x="2370900" y="572825"/>
            <a:ext cx="4402200" cy="7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2"/>
          </p:nvPr>
        </p:nvSpPr>
        <p:spPr>
          <a:xfrm>
            <a:off x="2370900" y="4087875"/>
            <a:ext cx="44022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title" idx="3" hasCustomPrompt="1"/>
          </p:nvPr>
        </p:nvSpPr>
        <p:spPr>
          <a:xfrm>
            <a:off x="2370900" y="3382575"/>
            <a:ext cx="4402200" cy="7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4"/>
          </p:nvPr>
        </p:nvSpPr>
        <p:spPr>
          <a:xfrm>
            <a:off x="2370900" y="2683000"/>
            <a:ext cx="44022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 idx="5" hasCustomPrompt="1"/>
          </p:nvPr>
        </p:nvSpPr>
        <p:spPr>
          <a:xfrm>
            <a:off x="2370900" y="1977700"/>
            <a:ext cx="4402200" cy="73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33" name="Google Shape;133;p17"/>
          <p:cNvGrpSpPr/>
          <p:nvPr/>
        </p:nvGrpSpPr>
        <p:grpSpPr>
          <a:xfrm>
            <a:off x="711250" y="-125"/>
            <a:ext cx="7719525" cy="5143625"/>
            <a:chOff x="711250" y="-125"/>
            <a:chExt cx="7719525" cy="5143625"/>
          </a:xfrm>
        </p:grpSpPr>
        <p:cxnSp>
          <p:nvCxnSpPr>
            <p:cNvPr id="134" name="Google Shape;134;p17"/>
            <p:cNvCxnSpPr/>
            <p:nvPr/>
          </p:nvCxnSpPr>
          <p:spPr>
            <a:xfrm rot="10800000">
              <a:off x="711250" y="2191500"/>
              <a:ext cx="0" cy="295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17"/>
            <p:cNvCxnSpPr/>
            <p:nvPr/>
          </p:nvCxnSpPr>
          <p:spPr>
            <a:xfrm rot="10800000">
              <a:off x="8430775" y="-125"/>
              <a:ext cx="0" cy="2191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_1_1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39" name="Google Shape;139;p18"/>
          <p:cNvGrpSpPr/>
          <p:nvPr/>
        </p:nvGrpSpPr>
        <p:grpSpPr>
          <a:xfrm flipH="1">
            <a:off x="0" y="4876025"/>
            <a:ext cx="9144000" cy="267600"/>
            <a:chOff x="0" y="4876025"/>
            <a:chExt cx="9144000" cy="267600"/>
          </a:xfrm>
        </p:grpSpPr>
        <p:sp>
          <p:nvSpPr>
            <p:cNvPr id="140" name="Google Shape;140;p18"/>
            <p:cNvSpPr/>
            <p:nvPr/>
          </p:nvSpPr>
          <p:spPr>
            <a:xfrm>
              <a:off x="0" y="4876025"/>
              <a:ext cx="9144000" cy="267600"/>
            </a:xfrm>
            <a:prstGeom prst="rect">
              <a:avLst/>
            </a:prstGeom>
            <a:solidFill>
              <a:srgbClr val="ADD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1" name="Google Shape;141;p18"/>
            <p:cNvCxnSpPr/>
            <p:nvPr/>
          </p:nvCxnSpPr>
          <p:spPr>
            <a:xfrm>
              <a:off x="4572000" y="5009825"/>
              <a:ext cx="457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1_1_2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cxnSp>
        <p:nvCxnSpPr>
          <p:cNvPr id="145" name="Google Shape;145;p19"/>
          <p:cNvCxnSpPr/>
          <p:nvPr/>
        </p:nvCxnSpPr>
        <p:spPr>
          <a:xfrm>
            <a:off x="0" y="262400"/>
            <a:ext cx="2286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6" name="Google Shape;146;p19"/>
          <p:cNvPicPr preferRelativeResize="0"/>
          <p:nvPr/>
        </p:nvPicPr>
        <p:blipFill rotWithShape="1">
          <a:blip r:embed="rId2">
            <a:alphaModFix/>
          </a:blip>
          <a:srcRect t="22409" b="21580"/>
          <a:stretch/>
        </p:blipFill>
        <p:spPr>
          <a:xfrm>
            <a:off x="8291100" y="-2"/>
            <a:ext cx="852900" cy="47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_1_1_1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4035075" y="1441250"/>
            <a:ext cx="3428100" cy="11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2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1"/>
          </p:nvPr>
        </p:nvSpPr>
        <p:spPr>
          <a:xfrm>
            <a:off x="4035075" y="2568000"/>
            <a:ext cx="34281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5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>
            <a:endParaRPr/>
          </a:p>
        </p:txBody>
      </p:sp>
      <p:sp>
        <p:nvSpPr>
          <p:cNvPr id="151" name="Google Shape;151;p20"/>
          <p:cNvSpPr/>
          <p:nvPr/>
        </p:nvSpPr>
        <p:spPr>
          <a:xfrm>
            <a:off x="4185975" y="4426700"/>
            <a:ext cx="4958100" cy="711000"/>
          </a:xfrm>
          <a:prstGeom prst="rect">
            <a:avLst/>
          </a:prstGeom>
          <a:solidFill>
            <a:srgbClr val="ADD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" name="Google Shape;152;p20"/>
          <p:cNvGrpSpPr/>
          <p:nvPr/>
        </p:nvGrpSpPr>
        <p:grpSpPr>
          <a:xfrm>
            <a:off x="150" y="539500"/>
            <a:ext cx="8430625" cy="4604000"/>
            <a:chOff x="150" y="539500"/>
            <a:chExt cx="8430625" cy="4604000"/>
          </a:xfrm>
        </p:grpSpPr>
        <p:cxnSp>
          <p:nvCxnSpPr>
            <p:cNvPr id="153" name="Google Shape;153;p20"/>
            <p:cNvCxnSpPr/>
            <p:nvPr/>
          </p:nvCxnSpPr>
          <p:spPr>
            <a:xfrm rot="10800000">
              <a:off x="8430775" y="805200"/>
              <a:ext cx="0" cy="4338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20"/>
            <p:cNvCxnSpPr/>
            <p:nvPr/>
          </p:nvCxnSpPr>
          <p:spPr>
            <a:xfrm rot="10800000">
              <a:off x="150" y="539500"/>
              <a:ext cx="4336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" name="Google Shape;155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30950" y="434375"/>
            <a:ext cx="7389000" cy="10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4200"/>
            </a:lvl1pPr>
            <a:lvl2pPr lvl="1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0950" y="2223000"/>
            <a:ext cx="3205200" cy="6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50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291100" y="0"/>
            <a:ext cx="852900" cy="5143500"/>
          </a:xfrm>
          <a:prstGeom prst="rect">
            <a:avLst/>
          </a:prstGeom>
          <a:solidFill>
            <a:srgbClr val="ADD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" name="Google Shape;21;p3"/>
          <p:cNvCxnSpPr/>
          <p:nvPr/>
        </p:nvCxnSpPr>
        <p:spPr>
          <a:xfrm>
            <a:off x="4273200" y="4876025"/>
            <a:ext cx="48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body" idx="1"/>
          </p:nvPr>
        </p:nvSpPr>
        <p:spPr>
          <a:xfrm>
            <a:off x="1691100" y="1759300"/>
            <a:ext cx="5761800" cy="20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d Hat Display"/>
              <a:buChar char="■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/>
          <p:nvPr/>
        </p:nvSpPr>
        <p:spPr>
          <a:xfrm flipH="1">
            <a:off x="0" y="4875900"/>
            <a:ext cx="9144000" cy="267600"/>
          </a:xfrm>
          <a:prstGeom prst="rect">
            <a:avLst/>
          </a:prstGeom>
          <a:solidFill>
            <a:srgbClr val="ADD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21"/>
          <p:cNvGrpSpPr/>
          <p:nvPr/>
        </p:nvGrpSpPr>
        <p:grpSpPr>
          <a:xfrm>
            <a:off x="276825" y="267475"/>
            <a:ext cx="8860200" cy="4876025"/>
            <a:chOff x="276825" y="267475"/>
            <a:chExt cx="8860200" cy="4876025"/>
          </a:xfrm>
        </p:grpSpPr>
        <p:cxnSp>
          <p:nvCxnSpPr>
            <p:cNvPr id="161" name="Google Shape;161;p21"/>
            <p:cNvCxnSpPr/>
            <p:nvPr/>
          </p:nvCxnSpPr>
          <p:spPr>
            <a:xfrm rot="10800000">
              <a:off x="276825" y="2571900"/>
              <a:ext cx="0" cy="2571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21"/>
            <p:cNvCxnSpPr/>
            <p:nvPr/>
          </p:nvCxnSpPr>
          <p:spPr>
            <a:xfrm>
              <a:off x="4565025" y="267475"/>
              <a:ext cx="457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3" name="Google Shape;163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_1_1_1_1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948325" y="1409875"/>
            <a:ext cx="48633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1"/>
          </p:nvPr>
        </p:nvSpPr>
        <p:spPr>
          <a:xfrm>
            <a:off x="948325" y="2172700"/>
            <a:ext cx="4863300" cy="15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22"/>
          <p:cNvSpPr/>
          <p:nvPr/>
        </p:nvSpPr>
        <p:spPr>
          <a:xfrm rot="10800000" flipH="1">
            <a:off x="8291100" y="0"/>
            <a:ext cx="852900" cy="5143500"/>
          </a:xfrm>
          <a:prstGeom prst="rect">
            <a:avLst/>
          </a:prstGeom>
          <a:solidFill>
            <a:srgbClr val="ADD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22"/>
          <p:cNvGrpSpPr/>
          <p:nvPr/>
        </p:nvGrpSpPr>
        <p:grpSpPr>
          <a:xfrm rot="10800000" flipH="1">
            <a:off x="-55375" y="534925"/>
            <a:ext cx="9199250" cy="4069075"/>
            <a:chOff x="-55375" y="539500"/>
            <a:chExt cx="9199250" cy="4069075"/>
          </a:xfrm>
        </p:grpSpPr>
        <p:cxnSp>
          <p:nvCxnSpPr>
            <p:cNvPr id="169" name="Google Shape;169;p22"/>
            <p:cNvCxnSpPr/>
            <p:nvPr/>
          </p:nvCxnSpPr>
          <p:spPr>
            <a:xfrm>
              <a:off x="-55375" y="4608575"/>
              <a:ext cx="4571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22"/>
            <p:cNvCxnSpPr/>
            <p:nvPr/>
          </p:nvCxnSpPr>
          <p:spPr>
            <a:xfrm>
              <a:off x="4585075" y="539500"/>
              <a:ext cx="4558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1" name="Google Shape;171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_1_1_1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1262175" y="1405950"/>
            <a:ext cx="2630100" cy="11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1"/>
          </p:nvPr>
        </p:nvSpPr>
        <p:spPr>
          <a:xfrm>
            <a:off x="1262175" y="2545038"/>
            <a:ext cx="26301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/>
          <p:nvPr/>
        </p:nvSpPr>
        <p:spPr>
          <a:xfrm rot="10800000">
            <a:off x="125" y="0"/>
            <a:ext cx="716700" cy="5143500"/>
          </a:xfrm>
          <a:prstGeom prst="rect">
            <a:avLst/>
          </a:prstGeom>
          <a:solidFill>
            <a:srgbClr val="ADD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23"/>
          <p:cNvGrpSpPr/>
          <p:nvPr/>
        </p:nvGrpSpPr>
        <p:grpSpPr>
          <a:xfrm rot="10800000">
            <a:off x="0" y="363100"/>
            <a:ext cx="8860200" cy="4780400"/>
            <a:chOff x="283800" y="0"/>
            <a:chExt cx="8860200" cy="4780400"/>
          </a:xfrm>
        </p:grpSpPr>
        <p:cxnSp>
          <p:nvCxnSpPr>
            <p:cNvPr id="177" name="Google Shape;177;p23"/>
            <p:cNvCxnSpPr/>
            <p:nvPr/>
          </p:nvCxnSpPr>
          <p:spPr>
            <a:xfrm>
              <a:off x="4273200" y="4780400"/>
              <a:ext cx="4870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23"/>
            <p:cNvCxnSpPr/>
            <p:nvPr/>
          </p:nvCxnSpPr>
          <p:spPr>
            <a:xfrm rot="10800000">
              <a:off x="283800" y="0"/>
              <a:ext cx="0" cy="413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9" name="Google Shape;179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_1_1_1_1_1_1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4746788" y="1405950"/>
            <a:ext cx="2630100" cy="11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1"/>
          </p:nvPr>
        </p:nvSpPr>
        <p:spPr>
          <a:xfrm>
            <a:off x="4746788" y="2545038"/>
            <a:ext cx="26301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24"/>
          <p:cNvGrpSpPr/>
          <p:nvPr/>
        </p:nvGrpSpPr>
        <p:grpSpPr>
          <a:xfrm flipH="1">
            <a:off x="0" y="0"/>
            <a:ext cx="9144075" cy="5143500"/>
            <a:chOff x="0" y="0"/>
            <a:chExt cx="9144075" cy="5143500"/>
          </a:xfrm>
        </p:grpSpPr>
        <p:grpSp>
          <p:nvGrpSpPr>
            <p:cNvPr id="184" name="Google Shape;184;p24"/>
            <p:cNvGrpSpPr/>
            <p:nvPr/>
          </p:nvGrpSpPr>
          <p:grpSpPr>
            <a:xfrm>
              <a:off x="0" y="0"/>
              <a:ext cx="9144075" cy="5143500"/>
              <a:chOff x="0" y="0"/>
              <a:chExt cx="9144075" cy="5143500"/>
            </a:xfrm>
          </p:grpSpPr>
          <p:sp>
            <p:nvSpPr>
              <p:cNvPr id="185" name="Google Shape;185;p24"/>
              <p:cNvSpPr/>
              <p:nvPr/>
            </p:nvSpPr>
            <p:spPr>
              <a:xfrm>
                <a:off x="4185975" y="4608575"/>
                <a:ext cx="4958100" cy="529200"/>
              </a:xfrm>
              <a:prstGeom prst="rect">
                <a:avLst/>
              </a:prstGeom>
              <a:solidFill>
                <a:srgbClr val="ADD7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4"/>
              <p:cNvSpPr/>
              <p:nvPr/>
            </p:nvSpPr>
            <p:spPr>
              <a:xfrm>
                <a:off x="0" y="0"/>
                <a:ext cx="852900" cy="51435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" name="Google Shape;187;p24"/>
            <p:cNvGrpSpPr/>
            <p:nvPr/>
          </p:nvGrpSpPr>
          <p:grpSpPr>
            <a:xfrm>
              <a:off x="150" y="539500"/>
              <a:ext cx="8430625" cy="4604000"/>
              <a:chOff x="150" y="539500"/>
              <a:chExt cx="8430625" cy="4604000"/>
            </a:xfrm>
          </p:grpSpPr>
          <p:cxnSp>
            <p:nvCxnSpPr>
              <p:cNvPr id="188" name="Google Shape;188;p24"/>
              <p:cNvCxnSpPr/>
              <p:nvPr/>
            </p:nvCxnSpPr>
            <p:spPr>
              <a:xfrm rot="10800000">
                <a:off x="8430775" y="805200"/>
                <a:ext cx="0" cy="4338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24"/>
              <p:cNvCxnSpPr/>
              <p:nvPr/>
            </p:nvCxnSpPr>
            <p:spPr>
              <a:xfrm rot="10800000">
                <a:off x="150" y="539500"/>
                <a:ext cx="4336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0" name="Google Shape;190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body" idx="1"/>
          </p:nvPr>
        </p:nvSpPr>
        <p:spPr>
          <a:xfrm>
            <a:off x="713225" y="1682875"/>
            <a:ext cx="3780900" cy="2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hivo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hivo"/>
              <a:buChar char="■"/>
              <a:defRPr/>
            </a:lvl9pPr>
          </a:lstStyle>
          <a:p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2"/>
          </p:nvPr>
        </p:nvSpPr>
        <p:spPr>
          <a:xfrm>
            <a:off x="4651325" y="1682875"/>
            <a:ext cx="3780900" cy="2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■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hivo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hivo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hivo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subTitle" idx="3"/>
          </p:nvPr>
        </p:nvSpPr>
        <p:spPr>
          <a:xfrm>
            <a:off x="713250" y="1217050"/>
            <a:ext cx="77175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5"/>
          <p:cNvSpPr/>
          <p:nvPr/>
        </p:nvSpPr>
        <p:spPr>
          <a:xfrm flipH="1">
            <a:off x="713400" y="4876025"/>
            <a:ext cx="8430600" cy="26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25"/>
          <p:cNvGrpSpPr/>
          <p:nvPr/>
        </p:nvGrpSpPr>
        <p:grpSpPr>
          <a:xfrm>
            <a:off x="283800" y="-4100"/>
            <a:ext cx="8576400" cy="5147625"/>
            <a:chOff x="283800" y="-4100"/>
            <a:chExt cx="8576400" cy="5147625"/>
          </a:xfrm>
        </p:grpSpPr>
        <p:cxnSp>
          <p:nvCxnSpPr>
            <p:cNvPr id="198" name="Google Shape;198;p25"/>
            <p:cNvCxnSpPr/>
            <p:nvPr/>
          </p:nvCxnSpPr>
          <p:spPr>
            <a:xfrm>
              <a:off x="8860200" y="2571925"/>
              <a:ext cx="0" cy="2571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25"/>
            <p:cNvCxnSpPr/>
            <p:nvPr/>
          </p:nvCxnSpPr>
          <p:spPr>
            <a:xfrm>
              <a:off x="283800" y="-4100"/>
              <a:ext cx="0" cy="2575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00" name="Google Shape;200;p25"/>
          <p:cNvPicPr preferRelativeResize="0"/>
          <p:nvPr/>
        </p:nvPicPr>
        <p:blipFill rotWithShape="1">
          <a:blip r:embed="rId2">
            <a:alphaModFix/>
          </a:blip>
          <a:srcRect t="22409" b="21580"/>
          <a:stretch/>
        </p:blipFill>
        <p:spPr>
          <a:xfrm>
            <a:off x="8291100" y="-2"/>
            <a:ext cx="852900" cy="47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6"/>
          <p:cNvSpPr txBox="1">
            <a:spLocks noGrp="1"/>
          </p:cNvSpPr>
          <p:nvPr>
            <p:ph type="subTitle" idx="1"/>
          </p:nvPr>
        </p:nvSpPr>
        <p:spPr>
          <a:xfrm>
            <a:off x="1106875" y="1964500"/>
            <a:ext cx="3200400" cy="18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subTitle" idx="2"/>
          </p:nvPr>
        </p:nvSpPr>
        <p:spPr>
          <a:xfrm>
            <a:off x="4836725" y="1964500"/>
            <a:ext cx="3200400" cy="18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6"/>
          <p:cNvSpPr/>
          <p:nvPr/>
        </p:nvSpPr>
        <p:spPr>
          <a:xfrm rot="10800000">
            <a:off x="8860200" y="-26"/>
            <a:ext cx="28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26"/>
          <p:cNvGrpSpPr/>
          <p:nvPr/>
        </p:nvGrpSpPr>
        <p:grpSpPr>
          <a:xfrm rot="10800000">
            <a:off x="-125" y="267450"/>
            <a:ext cx="9002225" cy="4876050"/>
            <a:chOff x="141900" y="-26"/>
            <a:chExt cx="9002225" cy="4876050"/>
          </a:xfrm>
        </p:grpSpPr>
        <p:cxnSp>
          <p:nvCxnSpPr>
            <p:cNvPr id="208" name="Google Shape;208;p26"/>
            <p:cNvCxnSpPr/>
            <p:nvPr/>
          </p:nvCxnSpPr>
          <p:spPr>
            <a:xfrm>
              <a:off x="7404125" y="4876024"/>
              <a:ext cx="1740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26"/>
            <p:cNvCxnSpPr/>
            <p:nvPr/>
          </p:nvCxnSpPr>
          <p:spPr>
            <a:xfrm rot="10800000">
              <a:off x="141900" y="-26"/>
              <a:ext cx="0" cy="3958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0" name="Google Shape;210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subTitle" idx="1"/>
          </p:nvPr>
        </p:nvSpPr>
        <p:spPr>
          <a:xfrm>
            <a:off x="713263" y="3406527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subTitle" idx="2"/>
          </p:nvPr>
        </p:nvSpPr>
        <p:spPr>
          <a:xfrm>
            <a:off x="713263" y="2785375"/>
            <a:ext cx="2400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subTitle" idx="3"/>
          </p:nvPr>
        </p:nvSpPr>
        <p:spPr>
          <a:xfrm>
            <a:off x="6030438" y="3406527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ubTitle" idx="4"/>
          </p:nvPr>
        </p:nvSpPr>
        <p:spPr>
          <a:xfrm>
            <a:off x="6030438" y="2782400"/>
            <a:ext cx="2400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ubTitle" idx="5"/>
          </p:nvPr>
        </p:nvSpPr>
        <p:spPr>
          <a:xfrm>
            <a:off x="3371850" y="3406527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6"/>
          </p:nvPr>
        </p:nvSpPr>
        <p:spPr>
          <a:xfrm>
            <a:off x="3371850" y="2782400"/>
            <a:ext cx="2400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pic>
        <p:nvPicPr>
          <p:cNvPr id="219" name="Google Shape;219;p27"/>
          <p:cNvPicPr preferRelativeResize="0"/>
          <p:nvPr/>
        </p:nvPicPr>
        <p:blipFill rotWithShape="1">
          <a:blip r:embed="rId2">
            <a:alphaModFix/>
          </a:blip>
          <a:srcRect t="22409" b="21580"/>
          <a:stretch/>
        </p:blipFill>
        <p:spPr>
          <a:xfrm>
            <a:off x="8291100" y="-2"/>
            <a:ext cx="852900" cy="47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5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subTitle" idx="1"/>
          </p:nvPr>
        </p:nvSpPr>
        <p:spPr>
          <a:xfrm>
            <a:off x="865625" y="3694227"/>
            <a:ext cx="22626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subTitle" idx="2"/>
          </p:nvPr>
        </p:nvSpPr>
        <p:spPr>
          <a:xfrm>
            <a:off x="865625" y="3103975"/>
            <a:ext cx="22626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ubTitle" idx="3"/>
          </p:nvPr>
        </p:nvSpPr>
        <p:spPr>
          <a:xfrm>
            <a:off x="6015775" y="3694227"/>
            <a:ext cx="22626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8"/>
          <p:cNvSpPr txBox="1">
            <a:spLocks noGrp="1"/>
          </p:cNvSpPr>
          <p:nvPr>
            <p:ph type="subTitle" idx="4"/>
          </p:nvPr>
        </p:nvSpPr>
        <p:spPr>
          <a:xfrm>
            <a:off x="6015775" y="3103975"/>
            <a:ext cx="22626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subTitle" idx="5"/>
          </p:nvPr>
        </p:nvSpPr>
        <p:spPr>
          <a:xfrm>
            <a:off x="3440700" y="3694227"/>
            <a:ext cx="22626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8"/>
          <p:cNvSpPr txBox="1">
            <a:spLocks noGrp="1"/>
          </p:cNvSpPr>
          <p:nvPr>
            <p:ph type="subTitle" idx="6"/>
          </p:nvPr>
        </p:nvSpPr>
        <p:spPr>
          <a:xfrm>
            <a:off x="3440700" y="3103975"/>
            <a:ext cx="22626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29" name="Google Shape;229;p28"/>
          <p:cNvSpPr/>
          <p:nvPr/>
        </p:nvSpPr>
        <p:spPr>
          <a:xfrm>
            <a:off x="0" y="4876025"/>
            <a:ext cx="9144000" cy="26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28"/>
          <p:cNvGrpSpPr/>
          <p:nvPr/>
        </p:nvGrpSpPr>
        <p:grpSpPr>
          <a:xfrm>
            <a:off x="283800" y="-48"/>
            <a:ext cx="8860200" cy="5009873"/>
            <a:chOff x="283800" y="-48"/>
            <a:chExt cx="8860200" cy="5009873"/>
          </a:xfrm>
        </p:grpSpPr>
        <p:cxnSp>
          <p:nvCxnSpPr>
            <p:cNvPr id="231" name="Google Shape;231;p28"/>
            <p:cNvCxnSpPr/>
            <p:nvPr/>
          </p:nvCxnSpPr>
          <p:spPr>
            <a:xfrm>
              <a:off x="4572000" y="5009825"/>
              <a:ext cx="457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28"/>
            <p:cNvCxnSpPr/>
            <p:nvPr/>
          </p:nvCxnSpPr>
          <p:spPr>
            <a:xfrm rot="10800000">
              <a:off x="283800" y="-48"/>
              <a:ext cx="0" cy="291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33" name="Google Shape;233;p28"/>
          <p:cNvPicPr preferRelativeResize="0"/>
          <p:nvPr/>
        </p:nvPicPr>
        <p:blipFill rotWithShape="1">
          <a:blip r:embed="rId2">
            <a:alphaModFix/>
          </a:blip>
          <a:srcRect t="22409" b="21580"/>
          <a:stretch/>
        </p:blipFill>
        <p:spPr>
          <a:xfrm>
            <a:off x="8291100" y="-2"/>
            <a:ext cx="852900" cy="47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9"/>
          <p:cNvSpPr txBox="1">
            <a:spLocks noGrp="1"/>
          </p:cNvSpPr>
          <p:nvPr>
            <p:ph type="subTitle" idx="1"/>
          </p:nvPr>
        </p:nvSpPr>
        <p:spPr>
          <a:xfrm>
            <a:off x="1877250" y="1850002"/>
            <a:ext cx="23187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9"/>
          <p:cNvSpPr txBox="1">
            <a:spLocks noGrp="1"/>
          </p:cNvSpPr>
          <p:nvPr>
            <p:ph type="subTitle" idx="2"/>
          </p:nvPr>
        </p:nvSpPr>
        <p:spPr>
          <a:xfrm>
            <a:off x="1877250" y="1375200"/>
            <a:ext cx="23187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39" name="Google Shape;239;p29"/>
          <p:cNvSpPr txBox="1">
            <a:spLocks noGrp="1"/>
          </p:cNvSpPr>
          <p:nvPr>
            <p:ph type="subTitle" idx="3"/>
          </p:nvPr>
        </p:nvSpPr>
        <p:spPr>
          <a:xfrm>
            <a:off x="1877250" y="3515601"/>
            <a:ext cx="23187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9"/>
          <p:cNvSpPr txBox="1">
            <a:spLocks noGrp="1"/>
          </p:cNvSpPr>
          <p:nvPr>
            <p:ph type="subTitle" idx="4"/>
          </p:nvPr>
        </p:nvSpPr>
        <p:spPr>
          <a:xfrm>
            <a:off x="1877250" y="3040799"/>
            <a:ext cx="23187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41" name="Google Shape;241;p29"/>
          <p:cNvSpPr txBox="1">
            <a:spLocks noGrp="1"/>
          </p:cNvSpPr>
          <p:nvPr>
            <p:ph type="subTitle" idx="5"/>
          </p:nvPr>
        </p:nvSpPr>
        <p:spPr>
          <a:xfrm>
            <a:off x="6112075" y="1850002"/>
            <a:ext cx="23187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subTitle" idx="6"/>
          </p:nvPr>
        </p:nvSpPr>
        <p:spPr>
          <a:xfrm>
            <a:off x="6112075" y="1375200"/>
            <a:ext cx="23187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43" name="Google Shape;243;p29"/>
          <p:cNvSpPr txBox="1">
            <a:spLocks noGrp="1"/>
          </p:cNvSpPr>
          <p:nvPr>
            <p:ph type="subTitle" idx="7"/>
          </p:nvPr>
        </p:nvSpPr>
        <p:spPr>
          <a:xfrm>
            <a:off x="6112075" y="3515601"/>
            <a:ext cx="23187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9"/>
          <p:cNvSpPr txBox="1">
            <a:spLocks noGrp="1"/>
          </p:cNvSpPr>
          <p:nvPr>
            <p:ph type="subTitle" idx="8"/>
          </p:nvPr>
        </p:nvSpPr>
        <p:spPr>
          <a:xfrm>
            <a:off x="6112075" y="3040799"/>
            <a:ext cx="23187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45" name="Google Shape;245;p29"/>
          <p:cNvSpPr/>
          <p:nvPr/>
        </p:nvSpPr>
        <p:spPr>
          <a:xfrm flipH="1">
            <a:off x="8860200" y="0"/>
            <a:ext cx="28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6" name="Google Shape;246;p29"/>
          <p:cNvCxnSpPr/>
          <p:nvPr/>
        </p:nvCxnSpPr>
        <p:spPr>
          <a:xfrm rot="10800000">
            <a:off x="9002100" y="-26"/>
            <a:ext cx="0" cy="3958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7" name="Google Shape;247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6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0"/>
          <p:cNvSpPr txBox="1">
            <a:spLocks noGrp="1"/>
          </p:cNvSpPr>
          <p:nvPr>
            <p:ph type="subTitle" idx="1"/>
          </p:nvPr>
        </p:nvSpPr>
        <p:spPr>
          <a:xfrm>
            <a:off x="713250" y="3515601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0"/>
          <p:cNvSpPr txBox="1">
            <a:spLocks noGrp="1"/>
          </p:cNvSpPr>
          <p:nvPr>
            <p:ph type="subTitle" idx="2"/>
          </p:nvPr>
        </p:nvSpPr>
        <p:spPr>
          <a:xfrm>
            <a:off x="713250" y="3040799"/>
            <a:ext cx="240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52" name="Google Shape;252;p30"/>
          <p:cNvSpPr txBox="1">
            <a:spLocks noGrp="1"/>
          </p:cNvSpPr>
          <p:nvPr>
            <p:ph type="subTitle" idx="3"/>
          </p:nvPr>
        </p:nvSpPr>
        <p:spPr>
          <a:xfrm>
            <a:off x="6030450" y="3515601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0"/>
          <p:cNvSpPr txBox="1">
            <a:spLocks noGrp="1"/>
          </p:cNvSpPr>
          <p:nvPr>
            <p:ph type="subTitle" idx="4"/>
          </p:nvPr>
        </p:nvSpPr>
        <p:spPr>
          <a:xfrm>
            <a:off x="6030450" y="3040799"/>
            <a:ext cx="240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54" name="Google Shape;254;p30"/>
          <p:cNvSpPr txBox="1">
            <a:spLocks noGrp="1"/>
          </p:cNvSpPr>
          <p:nvPr>
            <p:ph type="subTitle" idx="5"/>
          </p:nvPr>
        </p:nvSpPr>
        <p:spPr>
          <a:xfrm>
            <a:off x="3371850" y="3515601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0"/>
          <p:cNvSpPr txBox="1">
            <a:spLocks noGrp="1"/>
          </p:cNvSpPr>
          <p:nvPr>
            <p:ph type="subTitle" idx="6"/>
          </p:nvPr>
        </p:nvSpPr>
        <p:spPr>
          <a:xfrm>
            <a:off x="3371850" y="3040799"/>
            <a:ext cx="240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56" name="Google Shape;256;p30"/>
          <p:cNvSpPr txBox="1">
            <a:spLocks noGrp="1"/>
          </p:cNvSpPr>
          <p:nvPr>
            <p:ph type="subTitle" idx="7"/>
          </p:nvPr>
        </p:nvSpPr>
        <p:spPr>
          <a:xfrm>
            <a:off x="2042531" y="1850002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0"/>
          <p:cNvSpPr txBox="1">
            <a:spLocks noGrp="1"/>
          </p:cNvSpPr>
          <p:nvPr>
            <p:ph type="subTitle" idx="8"/>
          </p:nvPr>
        </p:nvSpPr>
        <p:spPr>
          <a:xfrm>
            <a:off x="2042531" y="1375200"/>
            <a:ext cx="240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58" name="Google Shape;258;p30"/>
          <p:cNvSpPr txBox="1">
            <a:spLocks noGrp="1"/>
          </p:cNvSpPr>
          <p:nvPr>
            <p:ph type="subTitle" idx="9"/>
          </p:nvPr>
        </p:nvSpPr>
        <p:spPr>
          <a:xfrm>
            <a:off x="4701169" y="1850002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subTitle" idx="13"/>
          </p:nvPr>
        </p:nvSpPr>
        <p:spPr>
          <a:xfrm>
            <a:off x="4701169" y="1375200"/>
            <a:ext cx="240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60" name="Google Shape;260;p30"/>
          <p:cNvSpPr/>
          <p:nvPr/>
        </p:nvSpPr>
        <p:spPr>
          <a:xfrm>
            <a:off x="0" y="4876025"/>
            <a:ext cx="8430600" cy="26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30"/>
          <p:cNvGrpSpPr/>
          <p:nvPr/>
        </p:nvGrpSpPr>
        <p:grpSpPr>
          <a:xfrm flipH="1">
            <a:off x="283800" y="-4100"/>
            <a:ext cx="8576400" cy="5147625"/>
            <a:chOff x="283800" y="-4100"/>
            <a:chExt cx="8576400" cy="5147625"/>
          </a:xfrm>
        </p:grpSpPr>
        <p:cxnSp>
          <p:nvCxnSpPr>
            <p:cNvPr id="262" name="Google Shape;262;p30"/>
            <p:cNvCxnSpPr/>
            <p:nvPr/>
          </p:nvCxnSpPr>
          <p:spPr>
            <a:xfrm>
              <a:off x="8860200" y="2571925"/>
              <a:ext cx="0" cy="2571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30"/>
            <p:cNvCxnSpPr/>
            <p:nvPr/>
          </p:nvCxnSpPr>
          <p:spPr>
            <a:xfrm>
              <a:off x="283800" y="-4100"/>
              <a:ext cx="0" cy="2575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4" name="Google Shape;264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713250" y="1217050"/>
            <a:ext cx="77175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 flipH="1">
            <a:off x="0" y="0"/>
            <a:ext cx="9144000" cy="267600"/>
          </a:xfrm>
          <a:prstGeom prst="rect">
            <a:avLst/>
          </a:prstGeom>
          <a:solidFill>
            <a:srgbClr val="ADD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4"/>
          <p:cNvGrpSpPr/>
          <p:nvPr/>
        </p:nvGrpSpPr>
        <p:grpSpPr>
          <a:xfrm>
            <a:off x="150" y="0"/>
            <a:ext cx="8860050" cy="4876025"/>
            <a:chOff x="150" y="0"/>
            <a:chExt cx="8860050" cy="4876025"/>
          </a:xfrm>
        </p:grpSpPr>
        <p:cxnSp>
          <p:nvCxnSpPr>
            <p:cNvPr id="28" name="Google Shape;28;p4"/>
            <p:cNvCxnSpPr/>
            <p:nvPr/>
          </p:nvCxnSpPr>
          <p:spPr>
            <a:xfrm>
              <a:off x="8860200" y="0"/>
              <a:ext cx="0" cy="2571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4"/>
            <p:cNvCxnSpPr/>
            <p:nvPr/>
          </p:nvCxnSpPr>
          <p:spPr>
            <a:xfrm rot="10800000">
              <a:off x="150" y="4876025"/>
              <a:ext cx="8444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1"/>
          </p:nvPr>
        </p:nvSpPr>
        <p:spPr>
          <a:xfrm>
            <a:off x="713244" y="3515601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2"/>
          </p:nvPr>
        </p:nvSpPr>
        <p:spPr>
          <a:xfrm>
            <a:off x="713244" y="3040799"/>
            <a:ext cx="240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69" name="Google Shape;269;p31"/>
          <p:cNvSpPr txBox="1">
            <a:spLocks noGrp="1"/>
          </p:cNvSpPr>
          <p:nvPr>
            <p:ph type="subTitle" idx="3"/>
          </p:nvPr>
        </p:nvSpPr>
        <p:spPr>
          <a:xfrm>
            <a:off x="6030456" y="3515601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1"/>
          <p:cNvSpPr txBox="1">
            <a:spLocks noGrp="1"/>
          </p:cNvSpPr>
          <p:nvPr>
            <p:ph type="subTitle" idx="4"/>
          </p:nvPr>
        </p:nvSpPr>
        <p:spPr>
          <a:xfrm>
            <a:off x="6030456" y="3040799"/>
            <a:ext cx="240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71" name="Google Shape;271;p31"/>
          <p:cNvSpPr txBox="1">
            <a:spLocks noGrp="1"/>
          </p:cNvSpPr>
          <p:nvPr>
            <p:ph type="subTitle" idx="5"/>
          </p:nvPr>
        </p:nvSpPr>
        <p:spPr>
          <a:xfrm>
            <a:off x="3371850" y="3515601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1"/>
          <p:cNvSpPr txBox="1">
            <a:spLocks noGrp="1"/>
          </p:cNvSpPr>
          <p:nvPr>
            <p:ph type="subTitle" idx="6"/>
          </p:nvPr>
        </p:nvSpPr>
        <p:spPr>
          <a:xfrm>
            <a:off x="3371850" y="3040799"/>
            <a:ext cx="240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73" name="Google Shape;273;p31"/>
          <p:cNvSpPr txBox="1">
            <a:spLocks noGrp="1"/>
          </p:cNvSpPr>
          <p:nvPr>
            <p:ph type="subTitle" idx="7"/>
          </p:nvPr>
        </p:nvSpPr>
        <p:spPr>
          <a:xfrm>
            <a:off x="713244" y="1850002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1"/>
          <p:cNvSpPr txBox="1">
            <a:spLocks noGrp="1"/>
          </p:cNvSpPr>
          <p:nvPr>
            <p:ph type="subTitle" idx="8"/>
          </p:nvPr>
        </p:nvSpPr>
        <p:spPr>
          <a:xfrm>
            <a:off x="713244" y="1375200"/>
            <a:ext cx="240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subTitle" idx="9"/>
          </p:nvPr>
        </p:nvSpPr>
        <p:spPr>
          <a:xfrm>
            <a:off x="3371850" y="1850002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1"/>
          <p:cNvSpPr txBox="1">
            <a:spLocks noGrp="1"/>
          </p:cNvSpPr>
          <p:nvPr>
            <p:ph type="subTitle" idx="13"/>
          </p:nvPr>
        </p:nvSpPr>
        <p:spPr>
          <a:xfrm>
            <a:off x="3371850" y="1375200"/>
            <a:ext cx="240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77" name="Google Shape;277;p31"/>
          <p:cNvSpPr txBox="1">
            <a:spLocks noGrp="1"/>
          </p:cNvSpPr>
          <p:nvPr>
            <p:ph type="subTitle" idx="14"/>
          </p:nvPr>
        </p:nvSpPr>
        <p:spPr>
          <a:xfrm>
            <a:off x="6030456" y="1850002"/>
            <a:ext cx="2400300" cy="8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1"/>
          <p:cNvSpPr txBox="1">
            <a:spLocks noGrp="1"/>
          </p:cNvSpPr>
          <p:nvPr>
            <p:ph type="subTitle" idx="15"/>
          </p:nvPr>
        </p:nvSpPr>
        <p:spPr>
          <a:xfrm>
            <a:off x="6030456" y="1375200"/>
            <a:ext cx="24003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279" name="Google Shape;279;p31"/>
          <p:cNvSpPr/>
          <p:nvPr/>
        </p:nvSpPr>
        <p:spPr>
          <a:xfrm rot="10800000" flipH="1">
            <a:off x="25" y="-26"/>
            <a:ext cx="283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" name="Google Shape;280;p31"/>
          <p:cNvGrpSpPr/>
          <p:nvPr/>
        </p:nvGrpSpPr>
        <p:grpSpPr>
          <a:xfrm rot="10800000" flipH="1">
            <a:off x="141925" y="267450"/>
            <a:ext cx="9001950" cy="4876050"/>
            <a:chOff x="141900" y="-26"/>
            <a:chExt cx="9001950" cy="4876050"/>
          </a:xfrm>
        </p:grpSpPr>
        <p:cxnSp>
          <p:nvCxnSpPr>
            <p:cNvPr id="281" name="Google Shape;281;p31"/>
            <p:cNvCxnSpPr/>
            <p:nvPr/>
          </p:nvCxnSpPr>
          <p:spPr>
            <a:xfrm>
              <a:off x="7907850" y="4876024"/>
              <a:ext cx="1236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31"/>
            <p:cNvCxnSpPr/>
            <p:nvPr/>
          </p:nvCxnSpPr>
          <p:spPr>
            <a:xfrm rot="10800000">
              <a:off x="141900" y="-26"/>
              <a:ext cx="0" cy="3958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83" name="Google Shape;283;p31"/>
          <p:cNvPicPr preferRelativeResize="0"/>
          <p:nvPr/>
        </p:nvPicPr>
        <p:blipFill rotWithShape="1">
          <a:blip r:embed="rId2">
            <a:alphaModFix/>
          </a:blip>
          <a:srcRect t="22409" b="21580"/>
          <a:stretch/>
        </p:blipFill>
        <p:spPr>
          <a:xfrm>
            <a:off x="8291100" y="-2"/>
            <a:ext cx="852900" cy="47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 txBox="1">
            <a:spLocks noGrp="1"/>
          </p:cNvSpPr>
          <p:nvPr>
            <p:ph type="title"/>
          </p:nvPr>
        </p:nvSpPr>
        <p:spPr>
          <a:xfrm>
            <a:off x="2654700" y="530250"/>
            <a:ext cx="38346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287" name="Google Shape;287;p32"/>
          <p:cNvSpPr txBox="1">
            <a:spLocks noGrp="1"/>
          </p:cNvSpPr>
          <p:nvPr>
            <p:ph type="subTitle" idx="1"/>
          </p:nvPr>
        </p:nvSpPr>
        <p:spPr>
          <a:xfrm>
            <a:off x="2654700" y="2342156"/>
            <a:ext cx="38346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550" b="1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650" b="1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650" b="1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650" b="1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650" b="1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650" b="1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650" b="1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650" b="1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1650" b="1"/>
            </a:lvl9pPr>
          </a:lstStyle>
          <a:p>
            <a:endParaRPr/>
          </a:p>
        </p:txBody>
      </p:sp>
      <p:sp>
        <p:nvSpPr>
          <p:cNvPr id="288" name="Google Shape;288;p32"/>
          <p:cNvSpPr txBox="1">
            <a:spLocks noGrp="1"/>
          </p:cNvSpPr>
          <p:nvPr>
            <p:ph type="subTitle" idx="2"/>
          </p:nvPr>
        </p:nvSpPr>
        <p:spPr>
          <a:xfrm>
            <a:off x="2654700" y="4111851"/>
            <a:ext cx="38346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1"/>
            </a:lvl9pPr>
          </a:lstStyle>
          <a:p>
            <a:endParaRPr/>
          </a:p>
        </p:txBody>
      </p:sp>
      <p:grpSp>
        <p:nvGrpSpPr>
          <p:cNvPr id="289" name="Google Shape;289;p32"/>
          <p:cNvGrpSpPr/>
          <p:nvPr/>
        </p:nvGrpSpPr>
        <p:grpSpPr>
          <a:xfrm>
            <a:off x="713688" y="2579400"/>
            <a:ext cx="8430488" cy="2564100"/>
            <a:chOff x="713688" y="2579400"/>
            <a:chExt cx="8430488" cy="2564100"/>
          </a:xfrm>
        </p:grpSpPr>
        <p:cxnSp>
          <p:nvCxnSpPr>
            <p:cNvPr id="290" name="Google Shape;290;p32"/>
            <p:cNvCxnSpPr/>
            <p:nvPr/>
          </p:nvCxnSpPr>
          <p:spPr>
            <a:xfrm>
              <a:off x="2839075" y="4876025"/>
              <a:ext cx="6305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32"/>
            <p:cNvCxnSpPr/>
            <p:nvPr/>
          </p:nvCxnSpPr>
          <p:spPr>
            <a:xfrm rot="10800000">
              <a:off x="713688" y="2579400"/>
              <a:ext cx="0" cy="2564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2" name="Google Shape;292;p32"/>
          <p:cNvSpPr txBox="1"/>
          <p:nvPr/>
        </p:nvSpPr>
        <p:spPr>
          <a:xfrm>
            <a:off x="2654700" y="3304597"/>
            <a:ext cx="38346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Credits: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293" name="Google Shape;293;p32"/>
          <p:cNvPicPr preferRelativeResize="0"/>
          <p:nvPr/>
        </p:nvPicPr>
        <p:blipFill rotWithShape="1">
          <a:blip r:embed="rId5">
            <a:alphaModFix/>
          </a:blip>
          <a:srcRect t="22409" b="21580"/>
          <a:stretch/>
        </p:blipFill>
        <p:spPr>
          <a:xfrm>
            <a:off x="8291100" y="-2"/>
            <a:ext cx="852900" cy="47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" name="Google Shape;296;p33"/>
          <p:cNvCxnSpPr/>
          <p:nvPr/>
        </p:nvCxnSpPr>
        <p:spPr>
          <a:xfrm rot="10800000">
            <a:off x="9002100" y="-100"/>
            <a:ext cx="0" cy="2652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7" name="Google Shape;297;p33"/>
          <p:cNvSpPr/>
          <p:nvPr/>
        </p:nvSpPr>
        <p:spPr>
          <a:xfrm>
            <a:off x="8291100" y="0"/>
            <a:ext cx="852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8" name="Google Shape;298;p33"/>
          <p:cNvCxnSpPr/>
          <p:nvPr/>
        </p:nvCxnSpPr>
        <p:spPr>
          <a:xfrm>
            <a:off x="4273200" y="4876025"/>
            <a:ext cx="48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9" name="Google Shape;299;p33"/>
          <p:cNvCxnSpPr/>
          <p:nvPr/>
        </p:nvCxnSpPr>
        <p:spPr>
          <a:xfrm rot="10800000">
            <a:off x="711250" y="0"/>
            <a:ext cx="0" cy="4131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0" name="Google Shape;300;p33"/>
          <p:cNvPicPr preferRelativeResize="0"/>
          <p:nvPr/>
        </p:nvPicPr>
        <p:blipFill rotWithShape="1">
          <a:blip r:embed="rId2">
            <a:alphaModFix/>
          </a:blip>
          <a:srcRect t="22409" b="21580"/>
          <a:stretch/>
        </p:blipFill>
        <p:spPr>
          <a:xfrm>
            <a:off x="8291100" y="-2"/>
            <a:ext cx="852900" cy="47772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/>
          <p:nvPr/>
        </p:nvSpPr>
        <p:spPr>
          <a:xfrm rot="10800000">
            <a:off x="125" y="0"/>
            <a:ext cx="716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34"/>
          <p:cNvGrpSpPr/>
          <p:nvPr/>
        </p:nvGrpSpPr>
        <p:grpSpPr>
          <a:xfrm rot="10800000">
            <a:off x="0" y="363100"/>
            <a:ext cx="8860200" cy="4780400"/>
            <a:chOff x="283800" y="0"/>
            <a:chExt cx="8860200" cy="4780400"/>
          </a:xfrm>
        </p:grpSpPr>
        <p:cxnSp>
          <p:nvCxnSpPr>
            <p:cNvPr id="305" name="Google Shape;305;p34"/>
            <p:cNvCxnSpPr/>
            <p:nvPr/>
          </p:nvCxnSpPr>
          <p:spPr>
            <a:xfrm>
              <a:off x="4273200" y="4780400"/>
              <a:ext cx="4870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34"/>
            <p:cNvCxnSpPr/>
            <p:nvPr/>
          </p:nvCxnSpPr>
          <p:spPr>
            <a:xfrm rot="10800000">
              <a:off x="283800" y="0"/>
              <a:ext cx="0" cy="413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07" name="Google Shape;307;p34"/>
          <p:cNvPicPr preferRelativeResize="0"/>
          <p:nvPr/>
        </p:nvPicPr>
        <p:blipFill rotWithShape="1">
          <a:blip r:embed="rId2">
            <a:alphaModFix/>
          </a:blip>
          <a:srcRect t="22409" b="21580"/>
          <a:stretch/>
        </p:blipFill>
        <p:spPr>
          <a:xfrm>
            <a:off x="8291100" y="-2"/>
            <a:ext cx="852900" cy="47772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2954672" y="2027976"/>
            <a:ext cx="43122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2954672" y="1519425"/>
            <a:ext cx="43122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2954649" y="3619500"/>
            <a:ext cx="43122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2954649" y="3110949"/>
            <a:ext cx="43122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200"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los Text SemiBold"/>
              <a:buNone/>
              <a:defRPr sz="2400">
                <a:latin typeface="Golos Text SemiBold"/>
                <a:ea typeface="Golos Text SemiBold"/>
                <a:cs typeface="Golos Text SemiBold"/>
                <a:sym typeface="Golos Text SemiBold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 flipH="1">
            <a:off x="0" y="0"/>
            <a:ext cx="283800" cy="5143500"/>
          </a:xfrm>
          <a:prstGeom prst="rect">
            <a:avLst/>
          </a:prstGeom>
          <a:solidFill>
            <a:srgbClr val="ADD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5"/>
          <p:cNvCxnSpPr/>
          <p:nvPr/>
        </p:nvCxnSpPr>
        <p:spPr>
          <a:xfrm rot="10800000">
            <a:off x="8864825" y="0"/>
            <a:ext cx="0" cy="4131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0" y="0"/>
            <a:ext cx="283800" cy="5143500"/>
          </a:xfrm>
          <a:prstGeom prst="rect">
            <a:avLst/>
          </a:prstGeom>
          <a:solidFill>
            <a:srgbClr val="ADD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6"/>
          <p:cNvGrpSpPr/>
          <p:nvPr/>
        </p:nvGrpSpPr>
        <p:grpSpPr>
          <a:xfrm>
            <a:off x="141900" y="-26"/>
            <a:ext cx="9002025" cy="4876051"/>
            <a:chOff x="141900" y="-26"/>
            <a:chExt cx="9002025" cy="4876051"/>
          </a:xfrm>
        </p:grpSpPr>
        <p:cxnSp>
          <p:nvCxnSpPr>
            <p:cNvPr id="44" name="Google Shape;44;p6"/>
            <p:cNvCxnSpPr/>
            <p:nvPr/>
          </p:nvCxnSpPr>
          <p:spPr>
            <a:xfrm>
              <a:off x="4576425" y="4876025"/>
              <a:ext cx="4567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6"/>
            <p:cNvCxnSpPr/>
            <p:nvPr/>
          </p:nvCxnSpPr>
          <p:spPr>
            <a:xfrm rot="10800000">
              <a:off x="141900" y="-26"/>
              <a:ext cx="0" cy="3958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713225" y="1139000"/>
            <a:ext cx="2789700" cy="16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713225" y="2810700"/>
            <a:ext cx="27897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2253750" y="1670575"/>
            <a:ext cx="4636500" cy="184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54" name="Google Shape;54;p8"/>
          <p:cNvSpPr/>
          <p:nvPr/>
        </p:nvSpPr>
        <p:spPr>
          <a:xfrm flipH="1">
            <a:off x="-55375" y="0"/>
            <a:ext cx="852900" cy="5143500"/>
          </a:xfrm>
          <a:prstGeom prst="rect">
            <a:avLst/>
          </a:prstGeom>
          <a:solidFill>
            <a:srgbClr val="ADD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55;p8"/>
          <p:cNvGrpSpPr/>
          <p:nvPr/>
        </p:nvGrpSpPr>
        <p:grpSpPr>
          <a:xfrm flipH="1">
            <a:off x="-55200" y="539500"/>
            <a:ext cx="9199200" cy="4604000"/>
            <a:chOff x="-55375" y="539500"/>
            <a:chExt cx="9199200" cy="4604000"/>
          </a:xfrm>
        </p:grpSpPr>
        <p:cxnSp>
          <p:nvCxnSpPr>
            <p:cNvPr id="56" name="Google Shape;56;p8"/>
            <p:cNvCxnSpPr/>
            <p:nvPr/>
          </p:nvCxnSpPr>
          <p:spPr>
            <a:xfrm>
              <a:off x="-55375" y="4608575"/>
              <a:ext cx="5659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8"/>
            <p:cNvCxnSpPr/>
            <p:nvPr/>
          </p:nvCxnSpPr>
          <p:spPr>
            <a:xfrm>
              <a:off x="4502525" y="539500"/>
              <a:ext cx="4641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8"/>
            <p:cNvCxnSpPr/>
            <p:nvPr/>
          </p:nvCxnSpPr>
          <p:spPr>
            <a:xfrm rot="10800000">
              <a:off x="8430775" y="805200"/>
              <a:ext cx="0" cy="4338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2143050" y="1461775"/>
            <a:ext cx="48579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1"/>
          </p:nvPr>
        </p:nvSpPr>
        <p:spPr>
          <a:xfrm>
            <a:off x="2143050" y="2360663"/>
            <a:ext cx="4857900" cy="1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55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1850"/>
            </a:lvl9pPr>
          </a:lstStyle>
          <a:p>
            <a:endParaRPr/>
          </a:p>
        </p:txBody>
      </p:sp>
      <p:sp>
        <p:nvSpPr>
          <p:cNvPr id="63" name="Google Shape;63;p9"/>
          <p:cNvSpPr/>
          <p:nvPr/>
        </p:nvSpPr>
        <p:spPr>
          <a:xfrm>
            <a:off x="75" y="4426700"/>
            <a:ext cx="9144000" cy="711000"/>
          </a:xfrm>
          <a:prstGeom prst="rect">
            <a:avLst/>
          </a:prstGeom>
          <a:solidFill>
            <a:srgbClr val="ADD7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64;p9"/>
          <p:cNvGrpSpPr/>
          <p:nvPr/>
        </p:nvGrpSpPr>
        <p:grpSpPr>
          <a:xfrm>
            <a:off x="712700" y="539500"/>
            <a:ext cx="8431300" cy="4604000"/>
            <a:chOff x="712700" y="539500"/>
            <a:chExt cx="8431300" cy="4604000"/>
          </a:xfrm>
        </p:grpSpPr>
        <p:cxnSp>
          <p:nvCxnSpPr>
            <p:cNvPr id="65" name="Google Shape;65;p9"/>
            <p:cNvCxnSpPr/>
            <p:nvPr/>
          </p:nvCxnSpPr>
          <p:spPr>
            <a:xfrm>
              <a:off x="4572000" y="539500"/>
              <a:ext cx="457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9"/>
            <p:cNvCxnSpPr/>
            <p:nvPr/>
          </p:nvCxnSpPr>
          <p:spPr>
            <a:xfrm rot="10800000">
              <a:off x="712700" y="1685400"/>
              <a:ext cx="0" cy="3458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713225" y="3946875"/>
            <a:ext cx="77175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Golos Text"/>
              <a:buNone/>
              <a:defRPr sz="31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97400"/>
            <a:ext cx="7717500" cy="3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90/ma13122784" TargetMode="External"/><Relationship Id="rId3" Type="http://schemas.openxmlformats.org/officeDocument/2006/relationships/hyperlink" Target="https://doi.org/10.1016/j.scitotenv.2015.02.014" TargetMode="External"/><Relationship Id="rId7" Type="http://schemas.openxmlformats.org/officeDocument/2006/relationships/hyperlink" Target="https://doi.org/10.1039/c9en00971j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doi.org/10.1016/j.envpol.2019.113109" TargetMode="External"/><Relationship Id="rId5" Type="http://schemas.openxmlformats.org/officeDocument/2006/relationships/hyperlink" Target="https://doi.org/10.1016/j.plaphy.2024.108604" TargetMode="External"/><Relationship Id="rId10" Type="http://schemas.openxmlformats.org/officeDocument/2006/relationships/hyperlink" Target="https://doi.org/10.1016/j.plantsci.2009.11.006" TargetMode="External"/><Relationship Id="rId4" Type="http://schemas.openxmlformats.org/officeDocument/2006/relationships/hyperlink" Target="https://doi.org/10.1242/jeb.089938" TargetMode="External"/><Relationship Id="rId9" Type="http://schemas.openxmlformats.org/officeDocument/2006/relationships/hyperlink" Target="https://doi.org/10.3390/ijms24211577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 txBox="1">
            <a:spLocks noGrp="1"/>
          </p:cNvSpPr>
          <p:nvPr>
            <p:ph type="ctrTitle"/>
          </p:nvPr>
        </p:nvSpPr>
        <p:spPr>
          <a:xfrm>
            <a:off x="226750" y="1131150"/>
            <a:ext cx="56862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00000"/>
                </a:solidFill>
              </a:rPr>
              <a:t>Effect of gibberellic acid on growth, photosynthesis and antioxidant defense system of wheat under zinc oxide nanoparticle stress</a:t>
            </a:r>
            <a:endParaRPr sz="21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</a:rPr>
              <a:t>Journal: </a:t>
            </a:r>
            <a:r>
              <a:rPr lang="en" sz="1400">
                <a:solidFill>
                  <a:srgbClr val="000000"/>
                </a:solidFill>
              </a:rPr>
              <a:t>Environmental Pollution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</a:rPr>
              <a:t>Year: </a:t>
            </a:r>
            <a:r>
              <a:rPr lang="en" sz="1400">
                <a:solidFill>
                  <a:srgbClr val="000000"/>
                </a:solidFill>
              </a:rPr>
              <a:t>2019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Azka Iftikhar </a:t>
            </a:r>
            <a:r>
              <a:rPr lang="en" sz="1100">
                <a:solidFill>
                  <a:srgbClr val="2397D2"/>
                </a:solidFill>
              </a:rPr>
              <a:t>a</a:t>
            </a:r>
            <a:r>
              <a:rPr lang="en" sz="1100">
                <a:solidFill>
                  <a:srgbClr val="000000"/>
                </a:solidFill>
              </a:rPr>
              <a:t>, Shafaqat Ali </a:t>
            </a:r>
            <a:r>
              <a:rPr lang="en" sz="1100">
                <a:solidFill>
                  <a:srgbClr val="2397D2"/>
                </a:solidFill>
              </a:rPr>
              <a:t>a</a:t>
            </a:r>
            <a:r>
              <a:rPr lang="en" sz="1100">
                <a:solidFill>
                  <a:srgbClr val="000000"/>
                </a:solidFill>
              </a:rPr>
              <a:t>, Tahira Yasmeen </a:t>
            </a:r>
            <a:r>
              <a:rPr lang="en" sz="1100">
                <a:solidFill>
                  <a:srgbClr val="2397D2"/>
                </a:solidFill>
              </a:rPr>
              <a:t>a</a:t>
            </a:r>
            <a:r>
              <a:rPr lang="en" sz="1100">
                <a:solidFill>
                  <a:srgbClr val="000000"/>
                </a:solidFill>
              </a:rPr>
              <a:t>, Muhammad Saleem Arif </a:t>
            </a:r>
            <a:r>
              <a:rPr lang="en" sz="1100">
                <a:solidFill>
                  <a:srgbClr val="2397D2"/>
                </a:solidFill>
              </a:rPr>
              <a:t>a</a:t>
            </a:r>
            <a:r>
              <a:rPr lang="en" sz="1100">
                <a:solidFill>
                  <a:srgbClr val="000000"/>
                </a:solidFill>
              </a:rPr>
              <a:t>, Muhammad Zubair </a:t>
            </a:r>
            <a:r>
              <a:rPr lang="en" sz="1100">
                <a:solidFill>
                  <a:srgbClr val="2397D2"/>
                </a:solidFill>
              </a:rPr>
              <a:t>b</a:t>
            </a:r>
            <a:r>
              <a:rPr lang="en" sz="1100">
                <a:solidFill>
                  <a:srgbClr val="000000"/>
                </a:solidFill>
              </a:rPr>
              <a:t>, Muhammad Rizwan </a:t>
            </a:r>
            <a:r>
              <a:rPr lang="en" sz="1100">
                <a:solidFill>
                  <a:srgbClr val="2397D2"/>
                </a:solidFill>
              </a:rPr>
              <a:t>a</a:t>
            </a:r>
            <a:r>
              <a:rPr lang="en" sz="1100">
                <a:solidFill>
                  <a:srgbClr val="000000"/>
                </a:solidFill>
              </a:rPr>
              <a:t>, </a:t>
            </a:r>
            <a:r>
              <a:rPr lang="en" sz="1100">
                <a:solidFill>
                  <a:srgbClr val="2397D2"/>
                </a:solidFill>
              </a:rPr>
              <a:t>*</a:t>
            </a:r>
            <a:r>
              <a:rPr lang="en" sz="1100">
                <a:solidFill>
                  <a:srgbClr val="000000"/>
                </a:solidFill>
              </a:rPr>
              <a:t>, Haifa Abdulaziz S. Alhaithloul </a:t>
            </a:r>
            <a:r>
              <a:rPr lang="en" sz="1100">
                <a:solidFill>
                  <a:srgbClr val="2397D2"/>
                </a:solidFill>
              </a:rPr>
              <a:t>c</a:t>
            </a:r>
            <a:r>
              <a:rPr lang="en" sz="1100">
                <a:solidFill>
                  <a:srgbClr val="000000"/>
                </a:solidFill>
              </a:rPr>
              <a:t>, Aisha A.M. Alayafi </a:t>
            </a:r>
            <a:r>
              <a:rPr lang="en" sz="1100">
                <a:solidFill>
                  <a:srgbClr val="2397D2"/>
                </a:solidFill>
              </a:rPr>
              <a:t>d</a:t>
            </a:r>
            <a:r>
              <a:rPr lang="en" sz="1100">
                <a:solidFill>
                  <a:srgbClr val="000000"/>
                </a:solidFill>
              </a:rPr>
              <a:t>, Mona H. Soliman </a:t>
            </a:r>
            <a:r>
              <a:rPr lang="en" sz="1100">
                <a:solidFill>
                  <a:srgbClr val="2397D2"/>
                </a:solidFill>
              </a:rPr>
              <a:t>e</a:t>
            </a:r>
            <a:r>
              <a:rPr lang="en" sz="1100">
                <a:solidFill>
                  <a:srgbClr val="000000"/>
                </a:solidFill>
              </a:rPr>
              <a:t>, </a:t>
            </a:r>
            <a:r>
              <a:rPr lang="en" sz="1100">
                <a:solidFill>
                  <a:srgbClr val="2397D2"/>
                </a:solidFill>
              </a:rPr>
              <a:t>f</a:t>
            </a:r>
            <a:endParaRPr sz="1100">
              <a:solidFill>
                <a:srgbClr val="2397D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4100"/>
          </a:p>
        </p:txBody>
      </p:sp>
      <p:sp>
        <p:nvSpPr>
          <p:cNvPr id="314" name="Google Shape;314;p35"/>
          <p:cNvSpPr txBox="1">
            <a:spLocks noGrp="1"/>
          </p:cNvSpPr>
          <p:nvPr>
            <p:ph type="subTitle" idx="1"/>
          </p:nvPr>
        </p:nvSpPr>
        <p:spPr>
          <a:xfrm>
            <a:off x="226750" y="4521650"/>
            <a:ext cx="5004900" cy="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/>
              <a:t>A paper review by Domenico Comita</a:t>
            </a:r>
            <a:endParaRPr sz="1200" b="1" i="1"/>
          </a:p>
        </p:txBody>
      </p:sp>
      <p:pic>
        <p:nvPicPr>
          <p:cNvPr id="315" name="Google Shape;315;p35"/>
          <p:cNvPicPr preferRelativeResize="0"/>
          <p:nvPr/>
        </p:nvPicPr>
        <p:blipFill rotWithShape="1">
          <a:blip r:embed="rId3">
            <a:alphaModFix/>
          </a:blip>
          <a:srcRect r="53314"/>
          <a:stretch/>
        </p:blipFill>
        <p:spPr>
          <a:xfrm>
            <a:off x="5747850" y="1000376"/>
            <a:ext cx="2437624" cy="3142750"/>
          </a:xfrm>
          <a:prstGeom prst="rect">
            <a:avLst/>
          </a:prstGeom>
          <a:noFill/>
          <a:ln w="2857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4"/>
          <p:cNvSpPr txBox="1">
            <a:spLocks noGrp="1"/>
          </p:cNvSpPr>
          <p:nvPr>
            <p:ph type="body" idx="1"/>
          </p:nvPr>
        </p:nvSpPr>
        <p:spPr>
          <a:xfrm>
            <a:off x="467600" y="1117825"/>
            <a:ext cx="5507400" cy="24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Photosynthetic Pigments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Chlorophyll and carotenoids extracted using acetone under dark, cold conditions,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Measured with spectrophotometer.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Stress Markers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Electrolyte leakage and antioxidant enzymes assessed.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Nutrient Content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Plant samples (0.5 g) digested using nitric and perchloric acid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0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analyzed via two-way ANOVA; significant differences identified using Tukey’s test (p &lt; 0.05).</a:t>
            </a:r>
            <a:endParaRPr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86" name="Google Shape;386;p44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Measurements &amp; Analysis</a:t>
            </a:r>
            <a:endParaRPr/>
          </a:p>
        </p:txBody>
      </p:sp>
      <p:sp>
        <p:nvSpPr>
          <p:cNvPr id="387" name="Google Shape;387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88" name="Google Shape;388;p44"/>
          <p:cNvPicPr preferRelativeResize="0"/>
          <p:nvPr/>
        </p:nvPicPr>
        <p:blipFill rotWithShape="1">
          <a:blip r:embed="rId3">
            <a:alphaModFix/>
          </a:blip>
          <a:srcRect b="8223"/>
          <a:stretch/>
        </p:blipFill>
        <p:spPr>
          <a:xfrm>
            <a:off x="5975000" y="1117825"/>
            <a:ext cx="2748849" cy="1765987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9" name="Google Shape;38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5000" y="2981075"/>
            <a:ext cx="2748849" cy="1927349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5"/>
          <p:cNvSpPr txBox="1">
            <a:spLocks noGrp="1"/>
          </p:cNvSpPr>
          <p:nvPr>
            <p:ph type="title"/>
          </p:nvPr>
        </p:nvSpPr>
        <p:spPr>
          <a:xfrm>
            <a:off x="2143050" y="2171550"/>
            <a:ext cx="48579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/>
              <a:t>Results</a:t>
            </a:r>
            <a:endParaRPr sz="4300" b="1"/>
          </a:p>
        </p:txBody>
      </p:sp>
      <p:sp>
        <p:nvSpPr>
          <p:cNvPr id="395" name="Google Shape;395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401" name="Google Shape;40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2100" y="0"/>
            <a:ext cx="4843375" cy="4831816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2" name="Google Shape;402;p46"/>
          <p:cNvPicPr preferRelativeResize="0"/>
          <p:nvPr/>
        </p:nvPicPr>
        <p:blipFill rotWithShape="1">
          <a:blip r:embed="rId4">
            <a:alphaModFix/>
          </a:blip>
          <a:srcRect l="8001" t="29460" r="52542" b="8070"/>
          <a:stretch/>
        </p:blipFill>
        <p:spPr>
          <a:xfrm>
            <a:off x="7238975" y="3307200"/>
            <a:ext cx="1523950" cy="1390950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3" name="Google Shape;403;p46"/>
          <p:cNvSpPr txBox="1"/>
          <p:nvPr/>
        </p:nvSpPr>
        <p:spPr>
          <a:xfrm>
            <a:off x="388575" y="1781725"/>
            <a:ext cx="3682200" cy="13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GA increased:</a:t>
            </a:r>
            <a:endParaRPr sz="1800" b="1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missioner"/>
              <a:buChar char="●"/>
            </a:pPr>
            <a:r>
              <a:rPr lang="en" sz="18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Plant height</a:t>
            </a:r>
            <a:endParaRPr sz="18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missioner"/>
              <a:buChar char="●"/>
            </a:pPr>
            <a:r>
              <a:rPr lang="en" sz="18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Shoot height</a:t>
            </a:r>
            <a:endParaRPr sz="18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missioner"/>
              <a:buChar char="●"/>
            </a:pPr>
            <a:r>
              <a:rPr lang="en" sz="18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Dry weight of</a:t>
            </a:r>
            <a:endParaRPr sz="18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missioner"/>
              <a:buChar char="○"/>
            </a:pPr>
            <a:r>
              <a:rPr lang="en" sz="18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Shoot</a:t>
            </a:r>
            <a:endParaRPr sz="18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missioner"/>
              <a:buChar char="○"/>
            </a:pPr>
            <a:r>
              <a:rPr lang="en" sz="18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Root</a:t>
            </a:r>
            <a:endParaRPr sz="18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missioner"/>
              <a:buChar char="○"/>
            </a:pPr>
            <a:r>
              <a:rPr lang="en" sz="18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Grain </a:t>
            </a:r>
            <a:endParaRPr sz="18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04" name="Google Shape;404;p46"/>
          <p:cNvSpPr txBox="1">
            <a:spLocks noGrp="1"/>
          </p:cNvSpPr>
          <p:nvPr>
            <p:ph type="title"/>
          </p:nvPr>
        </p:nvSpPr>
        <p:spPr>
          <a:xfrm>
            <a:off x="388575" y="373950"/>
            <a:ext cx="35139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Growth Attributes &amp; Yield</a:t>
            </a:r>
            <a:endParaRPr sz="2000"/>
          </a:p>
        </p:txBody>
      </p:sp>
      <p:sp>
        <p:nvSpPr>
          <p:cNvPr id="405" name="Google Shape;405;p46"/>
          <p:cNvSpPr/>
          <p:nvPr/>
        </p:nvSpPr>
        <p:spPr>
          <a:xfrm>
            <a:off x="5993750" y="157450"/>
            <a:ext cx="566700" cy="430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06" name="Google Shape;406;p46"/>
          <p:cNvSpPr txBox="1"/>
          <p:nvPr/>
        </p:nvSpPr>
        <p:spPr>
          <a:xfrm>
            <a:off x="388575" y="852000"/>
            <a:ext cx="3782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Low levels of ZnO NPs = 300, 600 mg/kg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High  levels of ZnO NPs =  900, 1200 mg/kg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7"/>
          <p:cNvSpPr txBox="1">
            <a:spLocks noGrp="1"/>
          </p:cNvSpPr>
          <p:nvPr>
            <p:ph type="title"/>
          </p:nvPr>
        </p:nvSpPr>
        <p:spPr>
          <a:xfrm>
            <a:off x="466875" y="373950"/>
            <a:ext cx="24381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Photosynthesis &amp; Oxidative Stress</a:t>
            </a:r>
            <a:endParaRPr sz="2000"/>
          </a:p>
        </p:txBody>
      </p:sp>
      <p:sp>
        <p:nvSpPr>
          <p:cNvPr id="412" name="Google Shape;412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413" name="Google Shape;41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5100" y="0"/>
            <a:ext cx="5818902" cy="4485951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4" name="Google Shape;414;p47"/>
          <p:cNvSpPr txBox="1"/>
          <p:nvPr/>
        </p:nvSpPr>
        <p:spPr>
          <a:xfrm>
            <a:off x="3221175" y="4485950"/>
            <a:ext cx="604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Chlorophyll content increases with GA;              Oxidative stress reduced</a:t>
            </a: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   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15" name="Google Shape;415;p47"/>
          <p:cNvSpPr txBox="1"/>
          <p:nvPr/>
        </p:nvSpPr>
        <p:spPr>
          <a:xfrm>
            <a:off x="312975" y="1371275"/>
            <a:ext cx="2745900" cy="2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Low levels of ZnO NPs:</a:t>
            </a:r>
            <a:endParaRPr b="1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Increase chlorophyll content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Reduce oxidative stress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High  levels of ZnO NPs:</a:t>
            </a:r>
            <a:endParaRPr b="1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Decrease chlorophyll content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Increase oxidative stress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421" name="Google Shape;421;p48"/>
          <p:cNvPicPr preferRelativeResize="0"/>
          <p:nvPr/>
        </p:nvPicPr>
        <p:blipFill rotWithShape="1">
          <a:blip r:embed="rId3">
            <a:alphaModFix/>
          </a:blip>
          <a:srcRect l="1931"/>
          <a:stretch/>
        </p:blipFill>
        <p:spPr>
          <a:xfrm>
            <a:off x="44550" y="1246875"/>
            <a:ext cx="4531849" cy="2959100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2" name="Google Shape;422;p48"/>
          <p:cNvPicPr preferRelativeResize="0"/>
          <p:nvPr/>
        </p:nvPicPr>
        <p:blipFill rotWithShape="1">
          <a:blip r:embed="rId4">
            <a:alphaModFix/>
          </a:blip>
          <a:srcRect r="1039"/>
          <a:stretch/>
        </p:blipFill>
        <p:spPr>
          <a:xfrm>
            <a:off x="4620950" y="1246875"/>
            <a:ext cx="4484549" cy="2959101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3" name="Google Shape;423;p48"/>
          <p:cNvSpPr txBox="1">
            <a:spLocks noGrp="1"/>
          </p:cNvSpPr>
          <p:nvPr>
            <p:ph type="title"/>
          </p:nvPr>
        </p:nvSpPr>
        <p:spPr>
          <a:xfrm>
            <a:off x="388575" y="373950"/>
            <a:ext cx="4945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Antioxidant Enzymes &amp; P + K Contents</a:t>
            </a:r>
            <a:endParaRPr sz="2000"/>
          </a:p>
        </p:txBody>
      </p:sp>
      <p:sp>
        <p:nvSpPr>
          <p:cNvPr id="424" name="Google Shape;424;p48"/>
          <p:cNvSpPr txBox="1"/>
          <p:nvPr/>
        </p:nvSpPr>
        <p:spPr>
          <a:xfrm>
            <a:off x="553525" y="4356250"/>
            <a:ext cx="3513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Antioxidant enzymes increase with GA</a:t>
            </a:r>
            <a:endParaRPr b="1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25" name="Google Shape;425;p48"/>
          <p:cNvSpPr txBox="1"/>
          <p:nvPr/>
        </p:nvSpPr>
        <p:spPr>
          <a:xfrm>
            <a:off x="4620950" y="4352950"/>
            <a:ext cx="453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P + K increase with GA</a:t>
            </a:r>
            <a:endParaRPr b="1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431" name="Google Shape;43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1725" y="43800"/>
            <a:ext cx="4753751" cy="4794349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2" name="Google Shape;432;p49"/>
          <p:cNvSpPr txBox="1">
            <a:spLocks noGrp="1"/>
          </p:cNvSpPr>
          <p:nvPr>
            <p:ph type="title"/>
          </p:nvPr>
        </p:nvSpPr>
        <p:spPr>
          <a:xfrm>
            <a:off x="388575" y="373950"/>
            <a:ext cx="37527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Zn + Fe + Mg Concentrations</a:t>
            </a:r>
            <a:endParaRPr sz="1800"/>
          </a:p>
        </p:txBody>
      </p:sp>
      <p:sp>
        <p:nvSpPr>
          <p:cNvPr id="433" name="Google Shape;433;p49"/>
          <p:cNvSpPr txBox="1"/>
          <p:nvPr/>
        </p:nvSpPr>
        <p:spPr>
          <a:xfrm>
            <a:off x="498525" y="1301850"/>
            <a:ext cx="35328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GA increases:</a:t>
            </a:r>
            <a:endParaRPr sz="1800" b="1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missioner"/>
              <a:buChar char="●"/>
            </a:pPr>
            <a:r>
              <a:rPr lang="en" sz="18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Iron and Magnesium concentrations</a:t>
            </a:r>
            <a:endParaRPr sz="18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GA decreases:</a:t>
            </a:r>
            <a:endParaRPr sz="18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missioner"/>
              <a:buChar char="●"/>
            </a:pPr>
            <a:r>
              <a:rPr lang="en" sz="18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Zinc concentrations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0"/>
          <p:cNvSpPr txBox="1">
            <a:spLocks noGrp="1"/>
          </p:cNvSpPr>
          <p:nvPr>
            <p:ph type="title"/>
          </p:nvPr>
        </p:nvSpPr>
        <p:spPr>
          <a:xfrm>
            <a:off x="448875" y="696613"/>
            <a:ext cx="80148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Significance of the Results</a:t>
            </a:r>
            <a:endParaRPr sz="2300"/>
          </a:p>
        </p:txBody>
      </p:sp>
      <p:sp>
        <p:nvSpPr>
          <p:cNvPr id="439" name="Google Shape;439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440" name="Google Shape;440;p50"/>
          <p:cNvSpPr txBox="1"/>
          <p:nvPr/>
        </p:nvSpPr>
        <p:spPr>
          <a:xfrm>
            <a:off x="448875" y="1468188"/>
            <a:ext cx="5602200" cy="29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In ZnO NP stressed plants, GA caused a </a:t>
            </a:r>
            <a:r>
              <a:rPr lang="en" b="1" u="sng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significant</a:t>
            </a: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:</a:t>
            </a:r>
            <a:endParaRPr b="1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-"/>
            </a:pP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Reduction in oxidative stress markers</a:t>
            </a: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(EL, H₂O₂, MDA) 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-"/>
            </a:pP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Boost in antioxidant enzyme activity</a:t>
            </a: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(SOD, POD, CAT, APX)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-"/>
            </a:pP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Increase of nutrient uptake</a:t>
            </a: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(P, K, Fe, Mn) 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-"/>
            </a:pP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Reduction of excessive Zn accumulation</a:t>
            </a:r>
            <a:endParaRPr b="1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Significance of the results:</a:t>
            </a:r>
            <a:endParaRPr b="1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-"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Demonstrates</a:t>
            </a: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GA</a:t>
            </a: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 can </a:t>
            </a:r>
            <a:r>
              <a:rPr lang="en" b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reduce the negative effects of excessive ZnO NPs </a:t>
            </a: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in wheat plants.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441" name="Google Shape;441;p50"/>
          <p:cNvPicPr preferRelativeResize="0"/>
          <p:nvPr/>
        </p:nvPicPr>
        <p:blipFill rotWithShape="1">
          <a:blip r:embed="rId3">
            <a:alphaModFix/>
          </a:blip>
          <a:srcRect l="24308" r="23894"/>
          <a:stretch/>
        </p:blipFill>
        <p:spPr>
          <a:xfrm>
            <a:off x="6050875" y="910800"/>
            <a:ext cx="2835600" cy="3646900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2" name="Google Shape;442;p50"/>
          <p:cNvSpPr txBox="1"/>
          <p:nvPr/>
        </p:nvSpPr>
        <p:spPr>
          <a:xfrm>
            <a:off x="5908525" y="4513900"/>
            <a:ext cx="31203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Thanks to our good friend gibberellin, this wheat plant is outgrowing all competition under ZnO NP stress! Nice work GA!</a:t>
            </a:r>
            <a:endParaRPr sz="8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1"/>
          <p:cNvSpPr txBox="1">
            <a:spLocks noGrp="1"/>
          </p:cNvSpPr>
          <p:nvPr>
            <p:ph type="title"/>
          </p:nvPr>
        </p:nvSpPr>
        <p:spPr>
          <a:xfrm>
            <a:off x="2143050" y="2171550"/>
            <a:ext cx="48579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/>
              <a:t>Discussion</a:t>
            </a:r>
            <a:endParaRPr sz="4300" b="1"/>
          </a:p>
        </p:txBody>
      </p:sp>
      <p:sp>
        <p:nvSpPr>
          <p:cNvPr id="448" name="Google Shape;448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2"/>
          <p:cNvSpPr txBox="1">
            <a:spLocks noGrp="1"/>
          </p:cNvSpPr>
          <p:nvPr>
            <p:ph type="body" idx="1"/>
          </p:nvPr>
        </p:nvSpPr>
        <p:spPr>
          <a:xfrm>
            <a:off x="635000" y="1395750"/>
            <a:ext cx="4762500" cy="22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do the results prove?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GA reduces toxicity from ZnO NP mediated stress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GA may be able to have the same effects on other NP stressors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GA can be used alongside NPs to boost crop yield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How does this relate to previous studies?</a:t>
            </a:r>
            <a:endParaRPr b="1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Excessive ZnO NP’s are toxic to the plant (Bandyopadhyay et al., 2015)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/>
              <a:t>GA reduces abiotic oxidative stress effects (Colebrook et al., 2014)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</p:txBody>
      </p:sp>
      <p:sp>
        <p:nvSpPr>
          <p:cNvPr id="454" name="Google Shape;454;p52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Interpretation of the Results</a:t>
            </a:r>
            <a:endParaRPr/>
          </a:p>
        </p:txBody>
      </p:sp>
      <p:sp>
        <p:nvSpPr>
          <p:cNvPr id="455" name="Google Shape;455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456" name="Google Shape;456;p52"/>
          <p:cNvPicPr preferRelativeResize="0"/>
          <p:nvPr/>
        </p:nvPicPr>
        <p:blipFill rotWithShape="1">
          <a:blip r:embed="rId3">
            <a:alphaModFix/>
          </a:blip>
          <a:srcRect l="3320" t="1124" r="16659" b="49101"/>
          <a:stretch/>
        </p:blipFill>
        <p:spPr>
          <a:xfrm>
            <a:off x="5992075" y="1289925"/>
            <a:ext cx="1729850" cy="1764650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7" name="Google Shape;457;p52"/>
          <p:cNvSpPr/>
          <p:nvPr/>
        </p:nvSpPr>
        <p:spPr>
          <a:xfrm>
            <a:off x="7513900" y="1876475"/>
            <a:ext cx="202500" cy="29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458" name="Google Shape;458;p52"/>
          <p:cNvPicPr preferRelativeResize="0"/>
          <p:nvPr/>
        </p:nvPicPr>
        <p:blipFill rotWithShape="1">
          <a:blip r:embed="rId3">
            <a:alphaModFix/>
          </a:blip>
          <a:srcRect l="3322" t="53208" r="3097" b="2510"/>
          <a:stretch/>
        </p:blipFill>
        <p:spPr>
          <a:xfrm>
            <a:off x="5918775" y="3054575"/>
            <a:ext cx="1876450" cy="1456124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3"/>
          <p:cNvSpPr txBox="1">
            <a:spLocks noGrp="1"/>
          </p:cNvSpPr>
          <p:nvPr>
            <p:ph type="title"/>
          </p:nvPr>
        </p:nvSpPr>
        <p:spPr>
          <a:xfrm>
            <a:off x="2143050" y="2171550"/>
            <a:ext cx="48579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/>
              <a:t>Conclusion</a:t>
            </a:r>
            <a:endParaRPr sz="4300" b="1"/>
          </a:p>
        </p:txBody>
      </p:sp>
      <p:sp>
        <p:nvSpPr>
          <p:cNvPr id="464" name="Google Shape;464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2143050" y="2171550"/>
            <a:ext cx="48579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/>
              <a:t>Introduction</a:t>
            </a:r>
            <a:endParaRPr sz="4300" b="1"/>
          </a:p>
        </p:txBody>
      </p:sp>
      <p:sp>
        <p:nvSpPr>
          <p:cNvPr id="321" name="Google Shape;321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470" name="Google Shape;470;p54"/>
          <p:cNvSpPr txBox="1"/>
          <p:nvPr/>
        </p:nvSpPr>
        <p:spPr>
          <a:xfrm>
            <a:off x="5496000" y="832075"/>
            <a:ext cx="3648000" cy="22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Increase in plant height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Increase in yield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Increase in chlorophyll contents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Increase in antioxidant enzymes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Increase in P, K, Fe, Mn in plants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Decrease in ROS production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</a:pPr>
            <a:r>
              <a:rPr lang="en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Decrease in Zn concentrations</a:t>
            </a:r>
            <a:endParaRPr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5"/>
          <p:cNvSpPr txBox="1">
            <a:spLocks noGrp="1"/>
          </p:cNvSpPr>
          <p:nvPr>
            <p:ph type="title"/>
          </p:nvPr>
        </p:nvSpPr>
        <p:spPr>
          <a:xfrm>
            <a:off x="546425" y="642950"/>
            <a:ext cx="48633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Concluding Remarks</a:t>
            </a:r>
            <a:endParaRPr/>
          </a:p>
        </p:txBody>
      </p:sp>
      <p:sp>
        <p:nvSpPr>
          <p:cNvPr id="476" name="Google Shape;476;p55"/>
          <p:cNvSpPr txBox="1">
            <a:spLocks noGrp="1"/>
          </p:cNvSpPr>
          <p:nvPr>
            <p:ph type="subTitle" idx="1"/>
          </p:nvPr>
        </p:nvSpPr>
        <p:spPr>
          <a:xfrm>
            <a:off x="546425" y="1537700"/>
            <a:ext cx="6649800" cy="22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1F1F1F"/>
                </a:solidFill>
              </a:rPr>
              <a:t>GA alleviated the NPs toxicity</a:t>
            </a:r>
            <a:r>
              <a:rPr lang="en" sz="1700">
                <a:solidFill>
                  <a:srgbClr val="1F1F1F"/>
                </a:solidFill>
              </a:rPr>
              <a:t> </a:t>
            </a:r>
            <a:r>
              <a:rPr lang="en" sz="1700" b="1">
                <a:solidFill>
                  <a:srgbClr val="1F1F1F"/>
                </a:solidFill>
              </a:rPr>
              <a:t>by</a:t>
            </a:r>
            <a:r>
              <a:rPr lang="en" sz="1700">
                <a:solidFill>
                  <a:srgbClr val="1F1F1F"/>
                </a:solidFill>
              </a:rPr>
              <a:t>:</a:t>
            </a:r>
            <a:endParaRPr sz="1700">
              <a:solidFill>
                <a:srgbClr val="1F1F1F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Char char="●"/>
            </a:pPr>
            <a:r>
              <a:rPr lang="en" sz="1700">
                <a:solidFill>
                  <a:srgbClr val="1F1F1F"/>
                </a:solidFill>
              </a:rPr>
              <a:t>Sustaining the growth, nutrient contents and yield of wheat. </a:t>
            </a:r>
            <a:endParaRPr sz="1700">
              <a:solidFill>
                <a:srgbClr val="1F1F1F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1F1F1F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1F1F1F"/>
                </a:solidFill>
              </a:rPr>
              <a:t>More studies are required to:</a:t>
            </a:r>
            <a:endParaRPr sz="1700" b="1">
              <a:solidFill>
                <a:srgbClr val="1F1F1F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Char char="●"/>
            </a:pPr>
            <a:r>
              <a:rPr lang="en" sz="1700">
                <a:solidFill>
                  <a:srgbClr val="1F1F1F"/>
                </a:solidFill>
              </a:rPr>
              <a:t>Verify the effects of GA on ZnO NPs in different plant species under various conditions and exposure durations</a:t>
            </a:r>
            <a:endParaRPr sz="1700">
              <a:solidFill>
                <a:srgbClr val="1F1F1F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Char char="●"/>
            </a:pPr>
            <a:r>
              <a:rPr lang="en" sz="1700">
                <a:solidFill>
                  <a:srgbClr val="1F1F1F"/>
                </a:solidFill>
              </a:rPr>
              <a:t>Verify the effects of GA on other NPs toxicities</a:t>
            </a:r>
            <a:endParaRPr sz="170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</p:txBody>
      </p:sp>
      <p:sp>
        <p:nvSpPr>
          <p:cNvPr id="477" name="Google Shape;477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highlight>
                  <a:srgbClr val="ADD79E"/>
                </a:highlight>
              </a:rPr>
              <a:t>21</a:t>
            </a:fld>
            <a:endParaRPr>
              <a:highlight>
                <a:srgbClr val="ADD79E"/>
              </a:highligh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6"/>
          <p:cNvSpPr txBox="1">
            <a:spLocks noGrp="1"/>
          </p:cNvSpPr>
          <p:nvPr>
            <p:ph type="title"/>
          </p:nvPr>
        </p:nvSpPr>
        <p:spPr>
          <a:xfrm>
            <a:off x="2253750" y="1670575"/>
            <a:ext cx="4636500" cy="184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Listening!</a:t>
            </a:r>
            <a:endParaRPr/>
          </a:p>
        </p:txBody>
      </p:sp>
      <p:sp>
        <p:nvSpPr>
          <p:cNvPr id="483" name="Google Shape;483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7"/>
          <p:cNvSpPr txBox="1">
            <a:spLocks noGrp="1"/>
          </p:cNvSpPr>
          <p:nvPr>
            <p:ph type="title"/>
          </p:nvPr>
        </p:nvSpPr>
        <p:spPr>
          <a:xfrm>
            <a:off x="564600" y="360900"/>
            <a:ext cx="8014800" cy="2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ommissioner"/>
                <a:ea typeface="Commissioner"/>
                <a:cs typeface="Commissioner"/>
                <a:sym typeface="Commissioner"/>
              </a:rPr>
              <a:t>References</a:t>
            </a:r>
            <a:endParaRPr sz="400"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489" name="Google Shape;489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490" name="Google Shape;490;p57"/>
          <p:cNvSpPr txBox="1"/>
          <p:nvPr/>
        </p:nvSpPr>
        <p:spPr>
          <a:xfrm>
            <a:off x="294450" y="738300"/>
            <a:ext cx="8555100" cy="40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Bandyopadhyay, S., Plascencia-Villa, G., Mukherjee, A., Rico, C. M., José-Yacamán, M., Peralta-Videa, J. R., &amp; Gardea-Torresdey, J. L. (2015). Comparative phytotoxicity of ZnO NPs, bulk ZnO, and Ionic zinc onto the alfalfa plants symbiotically associated with Sinorhizobium meliloti in soil.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Science of The Total Environment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515-516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60-69.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https://doi.org/10.1016/j.scitotenv.2015.02.014</a:t>
            </a:r>
            <a:endParaRPr sz="11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Colebrook, E. H., Thomas, S. G., Phillips, A. L., &amp; Hedden, P. (2014). The role of gibberellin signalling in plant responses to abiotic stress.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Journal of Experimental Biology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217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(1), 67-75.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https://doi.org/10.1242/jeb.089938</a:t>
            </a:r>
            <a:endParaRPr sz="11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Gowtham, H., Shilpa, N., Singh, S. B., Aiyaz, M., Abhilash, M., Nataraj, K., Amruthesh, K., Ansari, M. A., Alomary, M. N., &amp; Murali, M. (2024). Toxicological effects of nanoparticles in plants: Mechanisms involved at morphological, physiological, biochemical and molecular levels.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Plant Physiology and Biochemistry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210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108604.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https://doi.org/10.1016/j.plaphy.2024.108604</a:t>
            </a:r>
            <a:endParaRPr sz="11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Iftikhar, A., Ali, S., Yasmeen, T., Arif, M. S., Zubair, M., Rizwan, M., Alhaithloul, H. A., Alayafi, A. A., &amp; Soliman, M. H. (2019). Effect of gibberellic acid on growth, photosynthesis and antioxidant defense system of wheat under zinc oxide nanoparticle stress.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Environmental Pollution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254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113109.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https://doi.org/10.1016/j.envpol.2019.113109</a:t>
            </a:r>
            <a:endParaRPr sz="11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Kopittke, P. M., Lombi, E., Wang, P., Schjoerring, J. K., &amp; Husted, S. (2019). Nanomaterials as fertilizers for improving plant mineral nutrition and environmental outcomes.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Environmental Science: Nano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6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(12), 3513-3524.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https://doi.org/10.1039/c9en00971j</a:t>
            </a:r>
            <a:endParaRPr sz="11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Tymoszuk, A., &amp; Wojnarowicz, J. (2020). Zinc oxide and zinc oxide nanoparticles impact on in vitro germination and seedling growth in allium cepa L.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Materials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13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(12), 2784.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https://doi.org/10.3390/ma13122784</a:t>
            </a:r>
            <a:endParaRPr sz="11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Wang, Q., Xu, S., Zhong, L., Zhao, X., &amp; Wang, L. (2023). Effects of zinc oxide nanoparticles on growth, development, and flavonoid synthesis in ginkgo biloba.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International Journal of Molecular Sciences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24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(21), 15775.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https://doi.org/10.3390/ijms242115775</a:t>
            </a:r>
            <a:endParaRPr sz="11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Wen, F., Zhang, Z., Bai, T., Xu, Q., &amp; Pan, Y. (2010). Proteomics reveals the effects of gibberellic acid (GA3) on salt-stressed rice (Oryza sativa L.) shoots.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Plant Science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, </a:t>
            </a:r>
            <a:r>
              <a:rPr lang="en" sz="1100" i="1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178</a:t>
            </a:r>
            <a:r>
              <a:rPr lang="en" sz="1100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rPr>
              <a:t>(2), 170-175.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https://doi.org/10.1016/j.plantsci.2009.11.006</a:t>
            </a:r>
            <a:endParaRPr sz="300">
              <a:solidFill>
                <a:schemeClr val="dk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A972">
            <a:alpha val="32270"/>
          </a:srgbClr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7"/>
          <p:cNvSpPr txBox="1">
            <a:spLocks noGrp="1"/>
          </p:cNvSpPr>
          <p:nvPr>
            <p:ph type="title"/>
          </p:nvPr>
        </p:nvSpPr>
        <p:spPr>
          <a:xfrm>
            <a:off x="813075" y="595075"/>
            <a:ext cx="5549100" cy="11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Information</a:t>
            </a:r>
            <a:endParaRPr/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1"/>
          </p:nvPr>
        </p:nvSpPr>
        <p:spPr>
          <a:xfrm>
            <a:off x="813075" y="1362625"/>
            <a:ext cx="50376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12121"/>
                </a:solidFill>
              </a:rPr>
              <a:t>What are Nanoparticles?</a:t>
            </a:r>
            <a:endParaRPr b="1">
              <a:solidFill>
                <a:srgbClr val="21212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●"/>
            </a:pPr>
            <a:r>
              <a:rPr lang="en">
                <a:solidFill>
                  <a:srgbClr val="212121"/>
                </a:solidFill>
              </a:rPr>
              <a:t>Tiny particles (1 - 100 nm in size)</a:t>
            </a:r>
            <a:endParaRPr>
              <a:solidFill>
                <a:srgbClr val="21212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●"/>
            </a:pPr>
            <a:r>
              <a:rPr lang="en">
                <a:solidFill>
                  <a:srgbClr val="212121"/>
                </a:solidFill>
              </a:rPr>
              <a:t>Large surface area to volume ratio</a:t>
            </a:r>
            <a:endParaRPr>
              <a:solidFill>
                <a:srgbClr val="21212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1212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12121"/>
                </a:solidFill>
              </a:rPr>
              <a:t>Nanoparticles and Plants</a:t>
            </a:r>
            <a:endParaRPr b="1">
              <a:solidFill>
                <a:srgbClr val="21212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●"/>
            </a:pPr>
            <a:r>
              <a:rPr lang="en">
                <a:solidFill>
                  <a:srgbClr val="212121"/>
                </a:solidFill>
              </a:rPr>
              <a:t>Enhance drought stress tolerance</a:t>
            </a:r>
            <a:endParaRPr>
              <a:solidFill>
                <a:srgbClr val="21212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</a:rPr>
              <a:t>-  Improve nutrient water uptake</a:t>
            </a:r>
            <a:endParaRPr>
              <a:solidFill>
                <a:srgbClr val="21212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</a:rPr>
              <a:t>-  Increase photosynthesis</a:t>
            </a:r>
            <a:endParaRPr>
              <a:solidFill>
                <a:srgbClr val="21212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Char char="●"/>
            </a:pPr>
            <a:r>
              <a:rPr lang="en">
                <a:solidFill>
                  <a:srgbClr val="212121"/>
                </a:solidFill>
              </a:rPr>
              <a:t>ZnO NPs are highly soluble and can easily be absorbed by plants</a:t>
            </a:r>
            <a:endParaRPr>
              <a:solidFill>
                <a:srgbClr val="21212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21212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212121"/>
                </a:solidFill>
              </a:rPr>
              <a:t>But too much can have adverse effects!</a:t>
            </a:r>
            <a:endParaRPr sz="1500">
              <a:solidFill>
                <a:srgbClr val="1F1F1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F1F1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0775" y="1210050"/>
            <a:ext cx="2494921" cy="1800137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" name="Google Shape;329;p37"/>
          <p:cNvPicPr preferRelativeResize="0"/>
          <p:nvPr/>
        </p:nvPicPr>
        <p:blipFill rotWithShape="1">
          <a:blip r:embed="rId4">
            <a:alphaModFix/>
          </a:blip>
          <a:srcRect l="6897" t="5182" r="11761" b="6982"/>
          <a:stretch/>
        </p:blipFill>
        <p:spPr>
          <a:xfrm>
            <a:off x="5800775" y="3010188"/>
            <a:ext cx="2494926" cy="1800137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0" name="Google Shape;330;p37"/>
          <p:cNvSpPr txBox="1"/>
          <p:nvPr/>
        </p:nvSpPr>
        <p:spPr>
          <a:xfrm>
            <a:off x="6206288" y="4448525"/>
            <a:ext cx="16839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dk2"/>
                </a:highlight>
                <a:latin typeface="Commissioner"/>
                <a:ea typeface="Commissioner"/>
                <a:cs typeface="Commissioner"/>
                <a:sym typeface="Commissioner"/>
              </a:rPr>
              <a:t>Foliar application</a:t>
            </a:r>
            <a:endParaRPr b="1">
              <a:solidFill>
                <a:schemeClr val="dk1"/>
              </a:solidFill>
              <a:highlight>
                <a:schemeClr val="dk2"/>
              </a:highlight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331" name="Google Shape;331;p37"/>
          <p:cNvSpPr txBox="1"/>
          <p:nvPr/>
        </p:nvSpPr>
        <p:spPr>
          <a:xfrm>
            <a:off x="6206275" y="2648400"/>
            <a:ext cx="16839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dk2"/>
                </a:highlight>
                <a:latin typeface="Commissioner"/>
                <a:ea typeface="Commissioner"/>
                <a:cs typeface="Commissioner"/>
                <a:sym typeface="Commissioner"/>
              </a:rPr>
              <a:t>ZnO NPs</a:t>
            </a:r>
            <a:endParaRPr b="1">
              <a:solidFill>
                <a:schemeClr val="dk1"/>
              </a:solidFill>
              <a:highlight>
                <a:schemeClr val="dk2"/>
              </a:highlight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38" name="Google Shape;338;p38"/>
          <p:cNvSpPr txBox="1">
            <a:spLocks noGrp="1"/>
          </p:cNvSpPr>
          <p:nvPr>
            <p:ph type="title"/>
          </p:nvPr>
        </p:nvSpPr>
        <p:spPr>
          <a:xfrm>
            <a:off x="813075" y="595075"/>
            <a:ext cx="5549100" cy="11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Previous Studies</a:t>
            </a:r>
            <a:endParaRPr sz="3100"/>
          </a:p>
        </p:txBody>
      </p:sp>
      <p:sp>
        <p:nvSpPr>
          <p:cNvPr id="339" name="Google Shape;339;p38"/>
          <p:cNvSpPr txBox="1"/>
          <p:nvPr/>
        </p:nvSpPr>
        <p:spPr>
          <a:xfrm>
            <a:off x="183200" y="1303400"/>
            <a:ext cx="5378400" cy="39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missioner"/>
                <a:ea typeface="Commissioner"/>
                <a:cs typeface="Commissioner"/>
                <a:sym typeface="Commissioner"/>
              </a:rPr>
              <a:t>ZnO NPs and Oxidative Stress </a:t>
            </a:r>
            <a:r>
              <a:rPr lang="en">
                <a:latin typeface="Commissioner"/>
                <a:ea typeface="Commissioner"/>
                <a:cs typeface="Commissioner"/>
                <a:sym typeface="Commissioner"/>
              </a:rPr>
              <a:t>(Bandyopadhyay et al., 2015)</a:t>
            </a:r>
            <a:endParaRPr b="1"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latin typeface="Commissioner"/>
                <a:ea typeface="Commissioner"/>
                <a:cs typeface="Commissioner"/>
                <a:sym typeface="Commissioner"/>
              </a:rPr>
              <a:t>Excess ZnO NPs induce </a:t>
            </a:r>
            <a:r>
              <a:rPr lang="en" b="1">
                <a:latin typeface="Commissioner"/>
                <a:ea typeface="Commissioner"/>
                <a:cs typeface="Commissioner"/>
                <a:sym typeface="Commissioner"/>
              </a:rPr>
              <a:t>oxidative stress</a:t>
            </a:r>
            <a:r>
              <a:rPr lang="en">
                <a:latin typeface="Commissioner"/>
                <a:ea typeface="Commissioner"/>
                <a:cs typeface="Commissioner"/>
                <a:sym typeface="Commissioner"/>
              </a:rPr>
              <a:t>.</a:t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missioner"/>
              <a:buChar char="●"/>
            </a:pPr>
            <a:r>
              <a:rPr lang="en" b="1">
                <a:latin typeface="Commissioner"/>
                <a:ea typeface="Commissioner"/>
                <a:cs typeface="Commissioner"/>
                <a:sym typeface="Commissioner"/>
              </a:rPr>
              <a:t>Impair  photosynthesis</a:t>
            </a:r>
            <a:endParaRPr b="1">
              <a:latin typeface="Commissioner"/>
              <a:ea typeface="Commissioner"/>
              <a:cs typeface="Commissioner"/>
              <a:sym typeface="Commissioner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latin typeface="Commissioner"/>
                <a:ea typeface="Commissioner"/>
                <a:cs typeface="Commissioner"/>
                <a:sym typeface="Commissioner"/>
              </a:rPr>
              <a:t>Disrupt </a:t>
            </a:r>
            <a:r>
              <a:rPr lang="en" b="1">
                <a:latin typeface="Commissioner"/>
                <a:ea typeface="Commissioner"/>
                <a:cs typeface="Commissioner"/>
                <a:sym typeface="Commissioner"/>
              </a:rPr>
              <a:t>chlorophyll synthesis</a:t>
            </a:r>
            <a:endParaRPr b="1">
              <a:latin typeface="Commissioner"/>
              <a:ea typeface="Commissioner"/>
              <a:cs typeface="Commissioner"/>
              <a:sym typeface="Commissioner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latin typeface="Commissioner"/>
                <a:ea typeface="Commissioner"/>
                <a:cs typeface="Commissioner"/>
                <a:sym typeface="Commissioner"/>
              </a:rPr>
              <a:t>Disrupt </a:t>
            </a:r>
            <a:r>
              <a:rPr lang="en" b="1">
                <a:latin typeface="Commissioner"/>
                <a:ea typeface="Commissioner"/>
                <a:cs typeface="Commissioner"/>
                <a:sym typeface="Commissioner"/>
              </a:rPr>
              <a:t>photosystem genes</a:t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latin typeface="Commissioner"/>
                <a:ea typeface="Commissioner"/>
                <a:cs typeface="Commissioner"/>
                <a:sym typeface="Commissioner"/>
              </a:rPr>
              <a:t>Role of GA in Stress Response </a:t>
            </a:r>
            <a:r>
              <a:rPr lang="en">
                <a:latin typeface="Commissioner"/>
                <a:ea typeface="Commissioner"/>
                <a:cs typeface="Commissioner"/>
                <a:sym typeface="Commissioner"/>
              </a:rPr>
              <a:t>(Colebrook et al., 2014)</a:t>
            </a:r>
            <a:endParaRPr b="1"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latin typeface="Commissioner"/>
                <a:ea typeface="Commissioner"/>
                <a:cs typeface="Commissioner"/>
                <a:sym typeface="Commissioner"/>
              </a:rPr>
              <a:t>GA hormones regulate abiotic stress response</a:t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missioner"/>
              <a:buChar char="●"/>
            </a:pPr>
            <a:r>
              <a:rPr lang="en">
                <a:latin typeface="Commissioner"/>
                <a:ea typeface="Commissioner"/>
                <a:cs typeface="Commissioner"/>
                <a:sym typeface="Commissioner"/>
              </a:rPr>
              <a:t>GA levels decrease under abiotic stress</a:t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missioner"/>
              <a:buChar char="○"/>
            </a:pPr>
            <a:r>
              <a:rPr lang="en">
                <a:latin typeface="Commissioner"/>
                <a:ea typeface="Commissioner"/>
                <a:cs typeface="Commissioner"/>
                <a:sym typeface="Commissioner"/>
              </a:rPr>
              <a:t>Leads to restricted plant growth</a:t>
            </a:r>
            <a:endParaRPr>
              <a:latin typeface="Commissioner"/>
              <a:ea typeface="Commissioner"/>
              <a:cs typeface="Commissioner"/>
              <a:sym typeface="Commission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1F1F1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40" name="Google Shape;3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775" y="1667625"/>
            <a:ext cx="3277599" cy="2003688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1" name="Google Shape;341;p38"/>
          <p:cNvSpPr/>
          <p:nvPr/>
        </p:nvSpPr>
        <p:spPr>
          <a:xfrm>
            <a:off x="7817775" y="3212500"/>
            <a:ext cx="72600" cy="162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6100"/>
          </a:solidFill>
          <a:ln w="9525" cap="flat" cmpd="sng">
            <a:solidFill>
              <a:srgbClr val="FF6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342" name="Google Shape;342;p38"/>
          <p:cNvSpPr txBox="1"/>
          <p:nvPr/>
        </p:nvSpPr>
        <p:spPr>
          <a:xfrm>
            <a:off x="7648250" y="3312200"/>
            <a:ext cx="4272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⬇GA</a:t>
            </a:r>
            <a:endParaRPr sz="700" b="1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title"/>
          </p:nvPr>
        </p:nvSpPr>
        <p:spPr>
          <a:xfrm>
            <a:off x="813075" y="595075"/>
            <a:ext cx="5549100" cy="11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Gibberellin &amp; Plant Stress</a:t>
            </a:r>
            <a:endParaRPr/>
          </a:p>
        </p:txBody>
      </p:sp>
      <p:sp>
        <p:nvSpPr>
          <p:cNvPr id="348" name="Google Shape;348;p39"/>
          <p:cNvSpPr txBox="1">
            <a:spLocks noGrp="1"/>
          </p:cNvSpPr>
          <p:nvPr>
            <p:ph type="subTitle" idx="1"/>
          </p:nvPr>
        </p:nvSpPr>
        <p:spPr>
          <a:xfrm>
            <a:off x="813075" y="1434800"/>
            <a:ext cx="45843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212121"/>
                </a:solidFill>
              </a:rPr>
              <a:t>Gibberellin Reduces Abiotic Plant Stress By:</a:t>
            </a:r>
            <a:endParaRPr sz="1700" b="1">
              <a:solidFill>
                <a:srgbClr val="21212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700"/>
              <a:buChar char="-"/>
            </a:pPr>
            <a:r>
              <a:rPr lang="en" sz="1700">
                <a:solidFill>
                  <a:srgbClr val="212121"/>
                </a:solidFill>
              </a:rPr>
              <a:t>Increasing  antioxidant activity</a:t>
            </a:r>
            <a:endParaRPr sz="1700">
              <a:solidFill>
                <a:srgbClr val="21212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700"/>
              <a:buChar char="-"/>
            </a:pPr>
            <a:r>
              <a:rPr lang="en" sz="1700">
                <a:solidFill>
                  <a:srgbClr val="212121"/>
                </a:solidFill>
              </a:rPr>
              <a:t>Regulating cell division</a:t>
            </a:r>
            <a:endParaRPr sz="1700">
              <a:solidFill>
                <a:srgbClr val="21212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700"/>
              <a:buChar char="-"/>
            </a:pPr>
            <a:r>
              <a:rPr lang="en" sz="1700">
                <a:solidFill>
                  <a:srgbClr val="212121"/>
                </a:solidFill>
              </a:rPr>
              <a:t>Protecting photosynthetic machinery</a:t>
            </a:r>
            <a:endParaRPr sz="1700">
              <a:solidFill>
                <a:srgbClr val="212121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700"/>
              <a:buChar char="-"/>
            </a:pPr>
            <a:r>
              <a:rPr lang="en" sz="1700">
                <a:solidFill>
                  <a:srgbClr val="212121"/>
                </a:solidFill>
              </a:rPr>
              <a:t>Increasing root and shoot growth</a:t>
            </a:r>
            <a:endParaRPr sz="1700">
              <a:solidFill>
                <a:srgbClr val="21212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1212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212121"/>
                </a:solidFill>
              </a:rPr>
              <a:t>Research Question:</a:t>
            </a:r>
            <a:endParaRPr sz="1700" b="1">
              <a:solidFill>
                <a:srgbClr val="21212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i="1">
                <a:solidFill>
                  <a:srgbClr val="212121"/>
                </a:solidFill>
              </a:rPr>
              <a:t>Can gibberrelin inhibit toxicity at high levels of  ZnO NPs?</a:t>
            </a:r>
            <a:endParaRPr sz="1700" i="1">
              <a:solidFill>
                <a:srgbClr val="212121"/>
              </a:solidFill>
            </a:endParaRPr>
          </a:p>
        </p:txBody>
      </p:sp>
      <p:sp>
        <p:nvSpPr>
          <p:cNvPr id="349" name="Google Shape;349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50" name="Google Shape;3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8925" y="1566425"/>
            <a:ext cx="3117851" cy="2762049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0"/>
          <p:cNvSpPr txBox="1">
            <a:spLocks noGrp="1"/>
          </p:cNvSpPr>
          <p:nvPr>
            <p:ph type="title"/>
          </p:nvPr>
        </p:nvSpPr>
        <p:spPr>
          <a:xfrm>
            <a:off x="1161150" y="641075"/>
            <a:ext cx="6170100" cy="11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 and Hypothesis</a:t>
            </a:r>
            <a:endParaRPr/>
          </a:p>
        </p:txBody>
      </p:sp>
      <p:sp>
        <p:nvSpPr>
          <p:cNvPr id="356" name="Google Shape;356;p40"/>
          <p:cNvSpPr txBox="1">
            <a:spLocks noGrp="1"/>
          </p:cNvSpPr>
          <p:nvPr>
            <p:ph type="subTitle" idx="1"/>
          </p:nvPr>
        </p:nvSpPr>
        <p:spPr>
          <a:xfrm>
            <a:off x="1161150" y="1780175"/>
            <a:ext cx="72237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00"/>
                </a:solidFill>
              </a:rPr>
              <a:t>Objective</a:t>
            </a:r>
            <a:r>
              <a:rPr lang="en" sz="1800" b="1">
                <a:solidFill>
                  <a:srgbClr val="000000"/>
                </a:solidFill>
              </a:rPr>
              <a:t>: </a:t>
            </a:r>
            <a:r>
              <a:rPr lang="en" sz="1800" i="1">
                <a:solidFill>
                  <a:srgbClr val="000000"/>
                </a:solidFill>
              </a:rPr>
              <a:t> Explore the response of foliar application of different concentrations of GA on wheat crop to a soil contamination by different concentrations of ZnO NPs</a:t>
            </a:r>
            <a:endParaRPr sz="1800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00"/>
                </a:solidFill>
              </a:rPr>
              <a:t>Hypothesis</a:t>
            </a:r>
            <a:r>
              <a:rPr lang="en" sz="1800" b="1">
                <a:solidFill>
                  <a:srgbClr val="000000"/>
                </a:solidFill>
              </a:rPr>
              <a:t>:</a:t>
            </a:r>
            <a:r>
              <a:rPr lang="en" sz="1800">
                <a:solidFill>
                  <a:srgbClr val="000000"/>
                </a:solidFill>
              </a:rPr>
              <a:t>  </a:t>
            </a:r>
            <a:r>
              <a:rPr lang="en" sz="1800" i="1">
                <a:solidFill>
                  <a:srgbClr val="000000"/>
                </a:solidFill>
              </a:rPr>
              <a:t>GA can be used to minimize toxicity due to ZnO NPs in plants.</a:t>
            </a:r>
            <a:endParaRPr sz="1800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357" name="Google Shape;357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1"/>
          <p:cNvSpPr txBox="1">
            <a:spLocks noGrp="1"/>
          </p:cNvSpPr>
          <p:nvPr>
            <p:ph type="title"/>
          </p:nvPr>
        </p:nvSpPr>
        <p:spPr>
          <a:xfrm>
            <a:off x="1708950" y="2171550"/>
            <a:ext cx="57261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/>
              <a:t>Materials &amp; Methods</a:t>
            </a:r>
            <a:endParaRPr sz="4300" b="1"/>
          </a:p>
        </p:txBody>
      </p:sp>
      <p:sp>
        <p:nvSpPr>
          <p:cNvPr id="363" name="Google Shape;363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2"/>
          <p:cNvSpPr txBox="1">
            <a:spLocks noGrp="1"/>
          </p:cNvSpPr>
          <p:nvPr>
            <p:ph type="body" idx="1"/>
          </p:nvPr>
        </p:nvSpPr>
        <p:spPr>
          <a:xfrm>
            <a:off x="350375" y="1331400"/>
            <a:ext cx="5504100" cy="24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Experimental Setup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Soil Preparation &amp; Planting Seeds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Soil from agricultural farms in Pakistan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Spike soil with ZnO NPs (300, 600, 900, 1200 mg/kg).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Control pots contained untreated soil.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Wheat Cultivation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Seeds sown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under ambient conditions </a:t>
            </a:r>
            <a:r>
              <a:rPr lang="en" b="1">
                <a:latin typeface="Arial"/>
                <a:ea typeface="Arial"/>
                <a:cs typeface="Arial"/>
                <a:sym typeface="Arial"/>
              </a:rPr>
              <a:t>after one week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1371600" lvl="2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 (64 ± 5% relative humidity, 32/21°C day/night).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69" name="Google Shape;369;p42"/>
          <p:cNvSpPr txBox="1">
            <a:spLocks noGrp="1"/>
          </p:cNvSpPr>
          <p:nvPr>
            <p:ph type="title"/>
          </p:nvPr>
        </p:nvSpPr>
        <p:spPr>
          <a:xfrm>
            <a:off x="713250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Setup</a:t>
            </a:r>
            <a:endParaRPr/>
          </a:p>
        </p:txBody>
      </p:sp>
      <p:sp>
        <p:nvSpPr>
          <p:cNvPr id="370" name="Google Shape;370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371" name="Google Shape;371;p42"/>
          <p:cNvPicPr preferRelativeResize="0"/>
          <p:nvPr/>
        </p:nvPicPr>
        <p:blipFill rotWithShape="1">
          <a:blip r:embed="rId3">
            <a:alphaModFix/>
          </a:blip>
          <a:srcRect l="19923"/>
          <a:stretch/>
        </p:blipFill>
        <p:spPr>
          <a:xfrm>
            <a:off x="5996675" y="1573363"/>
            <a:ext cx="2871926" cy="2390924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3"/>
          <p:cNvSpPr txBox="1">
            <a:spLocks noGrp="1"/>
          </p:cNvSpPr>
          <p:nvPr>
            <p:ph type="body" idx="1"/>
          </p:nvPr>
        </p:nvSpPr>
        <p:spPr>
          <a:xfrm>
            <a:off x="554475" y="1331400"/>
            <a:ext cx="5001900" cy="24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GA Foliar Spray</a:t>
            </a:r>
            <a:r>
              <a:rPr lang="en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Applied at 0, 100, and 200 mg/L</a:t>
            </a:r>
            <a:endParaRPr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Arial"/>
              <a:buChar char="■"/>
            </a:pPr>
            <a:r>
              <a:rPr lang="en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Further sprays at 4, 6, and 8 weeks. </a:t>
            </a:r>
            <a:endParaRPr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Control plants sprayed only with water</a:t>
            </a:r>
            <a:endParaRPr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"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Root and Plant Processing</a:t>
            </a:r>
            <a:r>
              <a:rPr lang="en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Roots washed, dried and weighed</a:t>
            </a:r>
            <a:endParaRPr>
              <a:solidFill>
                <a:srgbClr val="1A1A1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Leaves collected after 75 days for chlorophyll and stress marker analysis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3"/>
          <p:cNvSpPr txBox="1">
            <a:spLocks noGrp="1"/>
          </p:cNvSpPr>
          <p:nvPr>
            <p:ph type="title"/>
          </p:nvPr>
        </p:nvSpPr>
        <p:spPr>
          <a:xfrm>
            <a:off x="713225" y="4706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Procedures</a:t>
            </a:r>
            <a:endParaRPr/>
          </a:p>
        </p:txBody>
      </p:sp>
      <p:sp>
        <p:nvSpPr>
          <p:cNvPr id="378" name="Google Shape;378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79" name="Google Shape;379;p43"/>
          <p:cNvPicPr preferRelativeResize="0"/>
          <p:nvPr/>
        </p:nvPicPr>
        <p:blipFill rotWithShape="1">
          <a:blip r:embed="rId3">
            <a:alphaModFix/>
          </a:blip>
          <a:srcRect t="33669" r="2286"/>
          <a:stretch/>
        </p:blipFill>
        <p:spPr>
          <a:xfrm>
            <a:off x="6296752" y="1092700"/>
            <a:ext cx="2038498" cy="1844000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0" name="Google Shape;380;p43"/>
          <p:cNvPicPr preferRelativeResize="0"/>
          <p:nvPr/>
        </p:nvPicPr>
        <p:blipFill rotWithShape="1">
          <a:blip r:embed="rId4">
            <a:alphaModFix/>
          </a:blip>
          <a:srcRect l="28494" b="9909"/>
          <a:stretch/>
        </p:blipFill>
        <p:spPr>
          <a:xfrm>
            <a:off x="6296750" y="2936698"/>
            <a:ext cx="2038500" cy="1844002"/>
          </a:xfrm>
          <a:prstGeom prst="rect">
            <a:avLst/>
          </a:prstGeom>
          <a:noFill/>
          <a:ln w="381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rmulating a Research Problem for University Students by Slidesgo">
  <a:themeElements>
    <a:clrScheme name="Simple Light">
      <a:dk1>
        <a:srgbClr val="0A0A0A"/>
      </a:dk1>
      <a:lt1>
        <a:srgbClr val="F9F9F9"/>
      </a:lt1>
      <a:dk2>
        <a:srgbClr val="DDDDDD"/>
      </a:dk2>
      <a:lt2>
        <a:srgbClr val="B3B4B3"/>
      </a:lt2>
      <a:accent1>
        <a:srgbClr val="878887"/>
      </a:accent1>
      <a:accent2>
        <a:srgbClr val="5F616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A0A0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1438</Words>
  <Application>Microsoft Macintosh PowerPoint</Application>
  <PresentationFormat>On-screen Show (16:9)</PresentationFormat>
  <Paragraphs>167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Commissioner</vt:lpstr>
      <vt:lpstr>Chivo</vt:lpstr>
      <vt:lpstr>Golos Text</vt:lpstr>
      <vt:lpstr>Arial</vt:lpstr>
      <vt:lpstr>Times New Roman</vt:lpstr>
      <vt:lpstr>Georgia</vt:lpstr>
      <vt:lpstr>Golos Text SemiBold</vt:lpstr>
      <vt:lpstr>Red Hat Display</vt:lpstr>
      <vt:lpstr>Formulating a Research Problem for University Students by Slidesgo</vt:lpstr>
      <vt:lpstr>Effect of gibberellic acid on growth, photosynthesis and antioxidant defense system of wheat under zinc oxide nanoparticle stress Journal: Environmental Pollution Year: 2019 Azka Iftikhar a, Shafaqat Ali a, Tahira Yasmeen a, Muhammad Saleem Arif a, Muhammad Zubair b, Muhammad Rizwan a, *, Haifa Abdulaziz S. Alhaithloul c, Aisha A.M. Alayafi d, Mona H. Soliman e, f  </vt:lpstr>
      <vt:lpstr>Introduction</vt:lpstr>
      <vt:lpstr>Background Information</vt:lpstr>
      <vt:lpstr>Previous Studies</vt:lpstr>
      <vt:lpstr>Gibberellin &amp; Plant Stress</vt:lpstr>
      <vt:lpstr>Objectives and Hypothesis</vt:lpstr>
      <vt:lpstr>Materials &amp; Methods</vt:lpstr>
      <vt:lpstr>Experimental Setup</vt:lpstr>
      <vt:lpstr>Procedures</vt:lpstr>
      <vt:lpstr>Measurements &amp; Analysis</vt:lpstr>
      <vt:lpstr>Results</vt:lpstr>
      <vt:lpstr>Growth Attributes &amp; Yield</vt:lpstr>
      <vt:lpstr>Photosynthesis &amp; Oxidative Stress</vt:lpstr>
      <vt:lpstr>Antioxidant Enzymes &amp; P + K Contents</vt:lpstr>
      <vt:lpstr>Zn + Fe + Mg Concentrations</vt:lpstr>
      <vt:lpstr>Significance of the Results</vt:lpstr>
      <vt:lpstr>Discussion</vt:lpstr>
      <vt:lpstr>Interpretation of the Results</vt:lpstr>
      <vt:lpstr>Conclusion</vt:lpstr>
      <vt:lpstr>PowerPoint Presentation</vt:lpstr>
      <vt:lpstr>Concluding Remarks</vt:lpstr>
      <vt:lpstr>Thanks for Listening!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gibberellic acid on growth, photosynthesis and antioxidant defense system of wheat under zinc oxide nanoparticle stress Journal: Environmental Pollution Year: 2019 Azka Iftikhar a, Shafaqat Ali a, Tahira Yasmeen a, Muhammad Saleem Arif a, Muhammad Zubair b, Muhammad Rizwan a, *, Haifa Abdulaziz S. Alhaithloul c, Aisha A.M. Alayafi d, Mona H. Soliman e, f  </dc:title>
  <cp:lastModifiedBy>Domenico Comita</cp:lastModifiedBy>
  <cp:revision>1</cp:revision>
  <dcterms:modified xsi:type="dcterms:W3CDTF">2025-11-23T20:06:04Z</dcterms:modified>
</cp:coreProperties>
</file>