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Fira Sans Extra Condensed Medium" panose="020B0603050000020004" pitchFamily="34" charset="0"/>
      <p:regular r:id="rId24"/>
      <p:bold r:id="rId25"/>
      <p:italic r:id="rId26"/>
      <p:boldItalic r:id="rId27"/>
    </p:embeddedFont>
    <p:embeddedFont>
      <p:font typeface="Hind Vadodara" panose="02000000000000000000" pitchFamily="2" charset="77"/>
      <p:regular r:id="rId28"/>
      <p:bold r:id="rId29"/>
    </p:embeddedFont>
    <p:embeddedFont>
      <p:font typeface="Hind Vadodara Light" panose="020B0604020202020204" pitchFamily="34" charset="0"/>
      <p:regular r:id="rId30"/>
      <p:bold r:id="rId31"/>
    </p:embeddedFont>
    <p:embeddedFont>
      <p:font typeface="Hind Vadodara Medium" panose="020B0604020202020204" pitchFamily="34" charset="0"/>
      <p:regular r:id="rId32"/>
      <p:bold r:id="rId33"/>
    </p:embeddedFont>
    <p:embeddedFont>
      <p:font typeface="Nunito Light" panose="020F0302020204030204" pitchFamily="34" charset="0"/>
      <p:regular r:id="rId34"/>
    </p:embeddedFont>
    <p:embeddedFont>
      <p:font typeface="Raleway" panose="020F0502020204030204" pitchFamily="34" charset="0"/>
      <p:regular r:id="rId35"/>
      <p:bold r:id="rId36"/>
      <p:italic r:id="rId37"/>
      <p:boldItalic r:id="rId38"/>
    </p:embeddedFont>
    <p:embeddedFont>
      <p:font typeface="Roboto Condensed Light" panose="02000000000000000000" pitchFamily="2" charset="0"/>
      <p:regular r:id="rId39"/>
    </p:embeddedFont>
    <p:embeddedFont>
      <p:font typeface="Teko" pitchFamily="2" charset="0"/>
      <p:regular r:id="rId40"/>
      <p:bold r:id="rId41"/>
    </p:embeddedFont>
    <p:embeddedFont>
      <p:font typeface="Teko Light" pitchFamily="2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2846">
          <p15:clr>
            <a:srgbClr val="9AA0A6"/>
          </p15:clr>
        </p15:guide>
        <p15:guide id="3" pos="43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61"/>
  </p:normalViewPr>
  <p:slideViewPr>
    <p:cSldViewPr snapToGrid="0">
      <p:cViewPr varScale="1">
        <p:scale>
          <a:sx n="152" d="100"/>
          <a:sy n="152" d="100"/>
        </p:scale>
        <p:origin x="584" y="176"/>
      </p:cViewPr>
      <p:guideLst>
        <p:guide pos="2880"/>
        <p:guide orient="horz" pos="284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56bee4f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56bee4f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56bee4fc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56bee4fc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e3de38034e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e3de38034e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56bee4fc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56bee4fc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f55ab9ec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f55ab9ec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56bee4fc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356bee4fc0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56bee4fc0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356bee4fc0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56bee4fc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356bee4fc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56bee4fc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356bee4fc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56bee4fc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356bee4fc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f55ab9ec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f55ab9ec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356bee4fc0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356bee4fc0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3de38034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e3de38034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f55ab9ec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f55ab9ec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f55ab9ec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f55ab9ec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f55ab9ec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f55ab9ec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e3de3803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e3de3803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56bee4fc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356bee4fc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356bee4fc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356bee4fc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e8071fd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e8071fd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81725" y="1331450"/>
            <a:ext cx="4180500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35000" y="3257551"/>
            <a:ext cx="24738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625844" y="195325"/>
            <a:ext cx="2649300" cy="18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ctrTitle"/>
          </p:nvPr>
        </p:nvSpPr>
        <p:spPr>
          <a:xfrm flipH="1">
            <a:off x="773250" y="1735721"/>
            <a:ext cx="2504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subTitle" idx="1"/>
          </p:nvPr>
        </p:nvSpPr>
        <p:spPr>
          <a:xfrm flipH="1">
            <a:off x="773250" y="2243946"/>
            <a:ext cx="2504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title" idx="2" hasCustomPrompt="1"/>
          </p:nvPr>
        </p:nvSpPr>
        <p:spPr>
          <a:xfrm>
            <a:off x="1760724" y="1238601"/>
            <a:ext cx="529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2"/>
          <p:cNvSpPr txBox="1">
            <a:spLocks noGrp="1"/>
          </p:cNvSpPr>
          <p:nvPr>
            <p:ph type="ctrTitle" idx="3"/>
          </p:nvPr>
        </p:nvSpPr>
        <p:spPr>
          <a:xfrm flipH="1">
            <a:off x="3379651" y="1735789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4"/>
          </p:nvPr>
        </p:nvSpPr>
        <p:spPr>
          <a:xfrm flipH="1">
            <a:off x="3277350" y="2243949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5" hasCustomPrompt="1"/>
          </p:nvPr>
        </p:nvSpPr>
        <p:spPr>
          <a:xfrm>
            <a:off x="4098299" y="1238612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6"/>
          </p:nvPr>
        </p:nvSpPr>
        <p:spPr>
          <a:xfrm flipH="1">
            <a:off x="5792712" y="1742097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7"/>
          </p:nvPr>
        </p:nvSpPr>
        <p:spPr>
          <a:xfrm flipH="1">
            <a:off x="5724613" y="2243940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 idx="8" hasCustomPrompt="1"/>
          </p:nvPr>
        </p:nvSpPr>
        <p:spPr>
          <a:xfrm>
            <a:off x="6492612" y="1239070"/>
            <a:ext cx="10533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>
            <a:spLocks noGrp="1"/>
          </p:cNvSpPr>
          <p:nvPr>
            <p:ph type="ctrTitle" idx="9"/>
          </p:nvPr>
        </p:nvSpPr>
        <p:spPr>
          <a:xfrm flipH="1">
            <a:off x="204235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3"/>
          </p:nvPr>
        </p:nvSpPr>
        <p:spPr>
          <a:xfrm flipH="1">
            <a:off x="2042356" y="3918766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14" hasCustomPrompt="1"/>
          </p:nvPr>
        </p:nvSpPr>
        <p:spPr>
          <a:xfrm>
            <a:off x="279520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ctrTitle" idx="15"/>
          </p:nvPr>
        </p:nvSpPr>
        <p:spPr>
          <a:xfrm flipH="1">
            <a:off x="457114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6"/>
          </p:nvPr>
        </p:nvSpPr>
        <p:spPr>
          <a:xfrm flipH="1">
            <a:off x="4605346" y="3918766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17" hasCustomPrompt="1"/>
          </p:nvPr>
        </p:nvSpPr>
        <p:spPr>
          <a:xfrm>
            <a:off x="532399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18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6" y="2473075"/>
            <a:ext cx="1719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699" y="246357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699" y="2938421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599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2473075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 flipH="1">
            <a:off x="5126168" y="3534082"/>
            <a:ext cx="186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 flipH="1">
            <a:off x="5126168" y="2966850"/>
            <a:ext cx="1869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ctrTitle" idx="2"/>
          </p:nvPr>
        </p:nvSpPr>
        <p:spPr>
          <a:xfrm flipH="1">
            <a:off x="5150318" y="2085436"/>
            <a:ext cx="18210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 flipH="1">
            <a:off x="5126168" y="1517150"/>
            <a:ext cx="1869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ctrTitle" idx="4"/>
          </p:nvPr>
        </p:nvSpPr>
        <p:spPr>
          <a:xfrm flipH="1">
            <a:off x="2241967" y="2088936"/>
            <a:ext cx="17937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5"/>
          </p:nvPr>
        </p:nvSpPr>
        <p:spPr>
          <a:xfrm flipH="1">
            <a:off x="2204167" y="1517160"/>
            <a:ext cx="1869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 idx="6"/>
          </p:nvPr>
        </p:nvSpPr>
        <p:spPr>
          <a:xfrm flipH="1">
            <a:off x="2204167" y="3534082"/>
            <a:ext cx="186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7"/>
          </p:nvPr>
        </p:nvSpPr>
        <p:spPr>
          <a:xfrm flipH="1">
            <a:off x="2204167" y="2966850"/>
            <a:ext cx="1869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8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ms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 flipH="1">
            <a:off x="989230" y="2431689"/>
            <a:ext cx="20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 flipH="1">
            <a:off x="715630" y="2828489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 idx="2"/>
          </p:nvPr>
        </p:nvSpPr>
        <p:spPr>
          <a:xfrm flipH="1">
            <a:off x="5754257" y="3249841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3"/>
          </p:nvPr>
        </p:nvSpPr>
        <p:spPr>
          <a:xfrm flipH="1">
            <a:off x="5754257" y="3646373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 idx="4"/>
          </p:nvPr>
        </p:nvSpPr>
        <p:spPr>
          <a:xfrm flipH="1">
            <a:off x="6095335" y="139807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5"/>
          </p:nvPr>
        </p:nvSpPr>
        <p:spPr>
          <a:xfrm flipH="1">
            <a:off x="6095335" y="1794611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6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 flipH="1">
            <a:off x="2543653" y="124595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 flipH="1">
            <a:off x="2266603" y="1627785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ctrTitle" idx="2"/>
          </p:nvPr>
        </p:nvSpPr>
        <p:spPr>
          <a:xfrm flipH="1">
            <a:off x="2543653" y="357528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3"/>
          </p:nvPr>
        </p:nvSpPr>
        <p:spPr>
          <a:xfrm flipH="1">
            <a:off x="2266608" y="3958300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ctrTitle" idx="4"/>
          </p:nvPr>
        </p:nvSpPr>
        <p:spPr>
          <a:xfrm flipH="1">
            <a:off x="2543653" y="241034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5"/>
          </p:nvPr>
        </p:nvSpPr>
        <p:spPr>
          <a:xfrm flipH="1">
            <a:off x="2266608" y="2792175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ctrTitle" idx="6"/>
          </p:nvPr>
        </p:nvSpPr>
        <p:spPr>
          <a:xfrm flipH="1">
            <a:off x="5039747" y="241034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7"/>
          </p:nvPr>
        </p:nvSpPr>
        <p:spPr>
          <a:xfrm flipH="1">
            <a:off x="4762697" y="2793356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 idx="8"/>
          </p:nvPr>
        </p:nvSpPr>
        <p:spPr>
          <a:xfrm flipH="1">
            <a:off x="5039747" y="357528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9"/>
          </p:nvPr>
        </p:nvSpPr>
        <p:spPr>
          <a:xfrm flipH="1">
            <a:off x="4762697" y="3958293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ctrTitle" idx="13"/>
          </p:nvPr>
        </p:nvSpPr>
        <p:spPr>
          <a:xfrm flipH="1">
            <a:off x="5039747" y="124595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4"/>
          </p:nvPr>
        </p:nvSpPr>
        <p:spPr>
          <a:xfrm flipH="1">
            <a:off x="4762697" y="1627785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15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 1">
  <p:cSld name="CUSTOM_6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1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 2">
  <p:cSld name="CUSTOM_6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 3">
  <p:cSld name="CUSTOM_6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007825" y="194534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621050" y="2620363"/>
            <a:ext cx="292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3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19650" y="2247705"/>
            <a:ext cx="2559900" cy="7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>
            <a:off x="619650" y="2837337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 idx="2" hasCustomPrompt="1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5">
  <p:cSld name="CUSTOM_6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ctrTitle"/>
          </p:nvPr>
        </p:nvSpPr>
        <p:spPr>
          <a:xfrm flipH="1">
            <a:off x="2726850" y="2897239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 flipH="1">
            <a:off x="3292050" y="348836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51650" y="1351346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4">
  <p:cSld name="CUSTOM_6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ctrTitle"/>
          </p:nvPr>
        </p:nvSpPr>
        <p:spPr>
          <a:xfrm flipH="1">
            <a:off x="4847211" y="2553180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1"/>
          </p:nvPr>
        </p:nvSpPr>
        <p:spPr>
          <a:xfrm flipH="1">
            <a:off x="5977611" y="2837721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133750" y="2079350"/>
            <a:ext cx="2000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13">
    <p:bg>
      <p:bgPr>
        <a:solidFill>
          <a:schemeClr val="lt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2069575" y="1357150"/>
            <a:ext cx="514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4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0" name="Google Shape;130;p25"/>
          <p:cNvSpPr txBox="1"/>
          <p:nvPr/>
        </p:nvSpPr>
        <p:spPr>
          <a:xfrm>
            <a:off x="621618" y="3589129"/>
            <a:ext cx="2418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Hind Vadodara Medium"/>
              <a:ea typeface="Hind Vadodara Medium"/>
              <a:cs typeface="Hind Vadodara Medium"/>
              <a:sym typeface="Hind Vadodar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2480" y="1297750"/>
            <a:ext cx="3128100" cy="29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5408076" y="1087185"/>
            <a:ext cx="225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1483662" y="4161895"/>
            <a:ext cx="22500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05901" y="3702014"/>
            <a:ext cx="220560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5408076" y="1497548"/>
            <a:ext cx="22500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546575" y="2518225"/>
            <a:ext cx="80508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208600" y="1016100"/>
            <a:ext cx="4726800" cy="31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ctrTitle"/>
          </p:nvPr>
        </p:nvSpPr>
        <p:spPr>
          <a:xfrm flipH="1">
            <a:off x="616848" y="1589117"/>
            <a:ext cx="33018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ubTitle" idx="1"/>
          </p:nvPr>
        </p:nvSpPr>
        <p:spPr>
          <a:xfrm flipH="1">
            <a:off x="616948" y="2831770"/>
            <a:ext cx="233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ell.2025.01.01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ctrTitle"/>
          </p:nvPr>
        </p:nvSpPr>
        <p:spPr>
          <a:xfrm>
            <a:off x="2693400" y="1136575"/>
            <a:ext cx="3757200" cy="27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Engineered Nose Bacteria Sneak </a:t>
            </a:r>
            <a:endParaRPr sz="5400">
              <a:solidFill>
                <a:srgbClr val="2D2D2D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Drugs Into Brain</a:t>
            </a:r>
            <a:endParaRPr sz="5400"/>
          </a:p>
        </p:txBody>
      </p:sp>
      <p:sp>
        <p:nvSpPr>
          <p:cNvPr id="138" name="Google Shape;138;p28"/>
          <p:cNvSpPr txBox="1">
            <a:spLocks noGrp="1"/>
          </p:cNvSpPr>
          <p:nvPr>
            <p:ph type="subTitle" idx="1"/>
          </p:nvPr>
        </p:nvSpPr>
        <p:spPr>
          <a:xfrm>
            <a:off x="2606025" y="3659150"/>
            <a:ext cx="35988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Domenico Comita &amp; Manuel Centeno Duque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>
            <a:spLocks noGrp="1"/>
          </p:cNvSpPr>
          <p:nvPr>
            <p:ph type="title" idx="2"/>
          </p:nvPr>
        </p:nvSpPr>
        <p:spPr>
          <a:xfrm>
            <a:off x="8173850" y="0"/>
            <a:ext cx="94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ctrTitle"/>
          </p:nvPr>
        </p:nvSpPr>
        <p:spPr>
          <a:xfrm>
            <a:off x="304800" y="185718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Metabolic labelling</a:t>
            </a:r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1"/>
          </p:nvPr>
        </p:nvSpPr>
        <p:spPr>
          <a:xfrm>
            <a:off x="304800" y="1008625"/>
            <a:ext cx="4347900" cy="1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FITC Lp intranasally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Harvested mice’s snouts and brains </a:t>
            </a:r>
            <a:endParaRPr sz="2100"/>
          </a:p>
        </p:txBody>
      </p:sp>
      <p:pic>
        <p:nvPicPr>
          <p:cNvPr id="216" name="Google Shape;216;p37"/>
          <p:cNvPicPr preferRelativeResize="0"/>
          <p:nvPr/>
        </p:nvPicPr>
        <p:blipFill rotWithShape="1">
          <a:blip r:embed="rId3">
            <a:alphaModFix/>
          </a:blip>
          <a:srcRect t="24063" b="61499"/>
          <a:stretch/>
        </p:blipFill>
        <p:spPr>
          <a:xfrm>
            <a:off x="152400" y="3419475"/>
            <a:ext cx="7079908" cy="150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7"/>
          <p:cNvPicPr preferRelativeResize="0"/>
          <p:nvPr/>
        </p:nvPicPr>
        <p:blipFill rotWithShape="1">
          <a:blip r:embed="rId3">
            <a:alphaModFix/>
          </a:blip>
          <a:srcRect t="38150" r="63632" b="43701"/>
          <a:stretch/>
        </p:blipFill>
        <p:spPr>
          <a:xfrm>
            <a:off x="5806575" y="1188900"/>
            <a:ext cx="2714349" cy="199432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7"/>
          <p:cNvSpPr txBox="1"/>
          <p:nvPr/>
        </p:nvSpPr>
        <p:spPr>
          <a:xfrm>
            <a:off x="7431600" y="4404600"/>
            <a:ext cx="1712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Methods</a:t>
            </a:r>
            <a:endParaRPr sz="3600"/>
          </a:p>
        </p:txBody>
      </p:sp>
      <p:sp>
        <p:nvSpPr>
          <p:cNvPr id="219" name="Google Shape;219;p37"/>
          <p:cNvSpPr txBox="1"/>
          <p:nvPr/>
        </p:nvSpPr>
        <p:spPr>
          <a:xfrm>
            <a:off x="304800" y="1968100"/>
            <a:ext cx="434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Used fluorescence microscopy to assess localization of Lp</a:t>
            </a:r>
            <a:endParaRPr sz="21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ctrTitle"/>
          </p:nvPr>
        </p:nvSpPr>
        <p:spPr>
          <a:xfrm>
            <a:off x="228600" y="286925"/>
            <a:ext cx="5929500" cy="7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FITC Accumulation</a:t>
            </a:r>
            <a:endParaRPr/>
          </a:p>
        </p:txBody>
      </p:sp>
      <p:sp>
        <p:nvSpPr>
          <p:cNvPr id="225" name="Google Shape;225;p38"/>
          <p:cNvSpPr txBox="1">
            <a:spLocks noGrp="1"/>
          </p:cNvSpPr>
          <p:nvPr>
            <p:ph type="subTitle" idx="1"/>
          </p:nvPr>
        </p:nvSpPr>
        <p:spPr>
          <a:xfrm>
            <a:off x="228600" y="1006675"/>
            <a:ext cx="3652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Lp localized in OE</a:t>
            </a:r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title" idx="2"/>
          </p:nvPr>
        </p:nvSpPr>
        <p:spPr>
          <a:xfrm>
            <a:off x="8157325" y="4242300"/>
            <a:ext cx="10035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03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6019425" y="2292413"/>
            <a:ext cx="30000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ind Vadodara Light"/>
              <a:buChar char="●"/>
            </a:pPr>
            <a:r>
              <a:rPr lang="en" sz="1700">
                <a:solidFill>
                  <a:srgbClr val="3E9FF6"/>
                </a:solidFill>
                <a:highlight>
                  <a:srgbClr val="2D2D2D"/>
                </a:highlight>
                <a:latin typeface="Hind Vadodara Light"/>
                <a:ea typeface="Hind Vadodara Light"/>
                <a:cs typeface="Hind Vadodara Light"/>
                <a:sym typeface="Hind Vadodara Light"/>
              </a:rPr>
              <a:t>HOECHST</a:t>
            </a:r>
            <a:endParaRPr sz="17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ind Vadodara Light"/>
              <a:buChar char="○"/>
            </a:pPr>
            <a:r>
              <a:rPr lang="en" sz="17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label all cells</a:t>
            </a:r>
            <a:endParaRPr sz="17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ind Vadodara Light"/>
              <a:buChar char="●"/>
            </a:pPr>
            <a:r>
              <a:rPr lang="en" sz="1700">
                <a:solidFill>
                  <a:srgbClr val="FF0000"/>
                </a:solidFill>
                <a:highlight>
                  <a:srgbClr val="2D2D2D"/>
                </a:highlight>
                <a:latin typeface="Hind Vadodara Light"/>
                <a:ea typeface="Hind Vadodara Light"/>
                <a:cs typeface="Hind Vadodara Light"/>
                <a:sym typeface="Hind Vadodara Light"/>
              </a:rPr>
              <a:t>Anti-OMP</a:t>
            </a:r>
            <a:endParaRPr sz="17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ind Vadodara Light"/>
              <a:buChar char="○"/>
            </a:pPr>
            <a:r>
              <a:rPr lang="en" sz="17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label olfactory sensory neurons</a:t>
            </a:r>
            <a:endParaRPr sz="17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ind Vadodara Light"/>
              <a:buChar char="●"/>
            </a:pPr>
            <a:r>
              <a:rPr lang="en" sz="1700">
                <a:solidFill>
                  <a:srgbClr val="00FF00"/>
                </a:solidFill>
                <a:highlight>
                  <a:srgbClr val="2D2D2D"/>
                </a:highlight>
                <a:latin typeface="Hind Vadodara Light"/>
                <a:ea typeface="Hind Vadodara Light"/>
                <a:cs typeface="Hind Vadodara Light"/>
                <a:sym typeface="Hind Vadodara Light"/>
              </a:rPr>
              <a:t>FITC</a:t>
            </a:r>
            <a:endParaRPr sz="17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ind Vadodara Light"/>
              <a:buChar char="○"/>
            </a:pPr>
            <a:r>
              <a:rPr lang="en" sz="17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label Lp</a:t>
            </a:r>
            <a:endParaRPr sz="17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pic>
        <p:nvPicPr>
          <p:cNvPr id="228" name="Google Shape;228;p38" title="Screenshot 2025-03-12 at 8.37.02 AM.png"/>
          <p:cNvPicPr preferRelativeResize="0"/>
          <p:nvPr/>
        </p:nvPicPr>
        <p:blipFill rotWithShape="1">
          <a:blip r:embed="rId3">
            <a:alphaModFix/>
          </a:blip>
          <a:srcRect l="3800" t="1716" r="16682" b="50340"/>
          <a:stretch/>
        </p:blipFill>
        <p:spPr>
          <a:xfrm>
            <a:off x="89925" y="1522705"/>
            <a:ext cx="5929500" cy="3488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8"/>
          <p:cNvSpPr txBox="1"/>
          <p:nvPr/>
        </p:nvSpPr>
        <p:spPr>
          <a:xfrm>
            <a:off x="7049850" y="4404600"/>
            <a:ext cx="115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Results</a:t>
            </a:r>
            <a:endParaRPr sz="3600"/>
          </a:p>
        </p:txBody>
      </p:sp>
      <p:pic>
        <p:nvPicPr>
          <p:cNvPr id="230" name="Google Shape;230;p38" title="Screenshot 2025-03-13 at 9.26.5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3775" y="50525"/>
            <a:ext cx="3431450" cy="2182950"/>
          </a:xfrm>
          <a:prstGeom prst="rect">
            <a:avLst/>
          </a:prstGeom>
          <a:noFill/>
          <a:ln>
            <a:noFill/>
          </a:ln>
          <a:effectLst>
            <a:outerShdw blurRad="57150" dist="142875" dir="72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 idx="2"/>
          </p:nvPr>
        </p:nvSpPr>
        <p:spPr>
          <a:xfrm flipH="1">
            <a:off x="2133750" y="2079350"/>
            <a:ext cx="200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ctrTitle"/>
          </p:nvPr>
        </p:nvSpPr>
        <p:spPr>
          <a:xfrm flipH="1">
            <a:off x="4133798" y="2553175"/>
            <a:ext cx="44037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Intranasal Drug Transport</a:t>
            </a:r>
            <a:endParaRPr sz="4800"/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1"/>
          </p:nvPr>
        </p:nvSpPr>
        <p:spPr>
          <a:xfrm flipH="1">
            <a:off x="4933896" y="2837725"/>
            <a:ext cx="3603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the drugs administered through the nasal cavity?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ctrTitle"/>
          </p:nvPr>
        </p:nvSpPr>
        <p:spPr>
          <a:xfrm>
            <a:off x="979275" y="17984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Delivery of FITC</a:t>
            </a:r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title" idx="2"/>
          </p:nvPr>
        </p:nvSpPr>
        <p:spPr>
          <a:xfrm>
            <a:off x="8090997" y="4333250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244" name="Google Shape;244;p40" title="Screenshot 2025-03-12 at 8.42.50 AM 1.png"/>
          <p:cNvPicPr preferRelativeResize="0"/>
          <p:nvPr/>
        </p:nvPicPr>
        <p:blipFill rotWithShape="1">
          <a:blip r:embed="rId3">
            <a:alphaModFix/>
          </a:blip>
          <a:srcRect t="49962"/>
          <a:stretch/>
        </p:blipFill>
        <p:spPr>
          <a:xfrm>
            <a:off x="2755675" y="1979325"/>
            <a:ext cx="4940675" cy="29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 title="Screenshot 2025-03-12 at 8.42.50 AM 1.png"/>
          <p:cNvPicPr preferRelativeResize="0"/>
          <p:nvPr/>
        </p:nvPicPr>
        <p:blipFill rotWithShape="1">
          <a:blip r:embed="rId3">
            <a:alphaModFix/>
          </a:blip>
          <a:srcRect l="65884" t="49963" b="21705"/>
          <a:stretch/>
        </p:blipFill>
        <p:spPr>
          <a:xfrm>
            <a:off x="6048175" y="555325"/>
            <a:ext cx="3016151" cy="2974325"/>
          </a:xfrm>
          <a:prstGeom prst="rect">
            <a:avLst/>
          </a:prstGeom>
          <a:noFill/>
          <a:ln>
            <a:noFill/>
          </a:ln>
          <a:effectLst>
            <a:outerShdw blurRad="57150" dist="123825" dir="74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6" name="Google Shape;246;p40"/>
          <p:cNvSpPr txBox="1"/>
          <p:nvPr/>
        </p:nvSpPr>
        <p:spPr>
          <a:xfrm>
            <a:off x="2755675" y="1002750"/>
            <a:ext cx="3216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Results</a:t>
            </a:r>
            <a:endParaRPr sz="3600">
              <a:solidFill>
                <a:schemeClr val="accent1"/>
              </a:solidFill>
              <a:latin typeface="Teko Light"/>
              <a:ea typeface="Teko Light"/>
              <a:cs typeface="Teko Light"/>
              <a:sym typeface="Tek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Lp effectively delivers FITC</a:t>
            </a:r>
            <a:endParaRPr sz="18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47" name="Google Shape;247;p40"/>
          <p:cNvSpPr txBox="1"/>
          <p:nvPr/>
        </p:nvSpPr>
        <p:spPr>
          <a:xfrm>
            <a:off x="228925" y="1696725"/>
            <a:ext cx="2607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Lp with FITC </a:t>
            </a: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Time:</a:t>
            </a: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3, 7, 14 days </a:t>
            </a: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Harvest: </a:t>
            </a: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24 h post</a:t>
            </a: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248" name="Google Shape;248;p40"/>
          <p:cNvSpPr txBox="1"/>
          <p:nvPr/>
        </p:nvSpPr>
        <p:spPr>
          <a:xfrm>
            <a:off x="228600" y="1066800"/>
            <a:ext cx="2607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Methods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ctrTitle"/>
          </p:nvPr>
        </p:nvSpPr>
        <p:spPr>
          <a:xfrm>
            <a:off x="3505200" y="18789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of hormones</a:t>
            </a:r>
            <a:endParaRPr/>
          </a:p>
        </p:txBody>
      </p:sp>
      <p:sp>
        <p:nvSpPr>
          <p:cNvPr id="254" name="Google Shape;254;p41"/>
          <p:cNvSpPr txBox="1">
            <a:spLocks noGrp="1"/>
          </p:cNvSpPr>
          <p:nvPr>
            <p:ph type="subTitle" idx="1"/>
          </p:nvPr>
        </p:nvSpPr>
        <p:spPr>
          <a:xfrm>
            <a:off x="4672950" y="889575"/>
            <a:ext cx="4333800" cy="40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Methods</a:t>
            </a:r>
            <a:endParaRPr sz="21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Recombinant Lep, α-MSH, BDNF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All acting at the hypothalamus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Tested </a:t>
            </a:r>
            <a:r>
              <a:rPr lang="en" sz="1800" i="1"/>
              <a:t>in vitro </a:t>
            </a:r>
            <a:r>
              <a:rPr lang="en" sz="1800"/>
              <a:t>with HEK cells and Neuro2A cells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Results</a:t>
            </a:r>
            <a:endParaRPr sz="21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Both r-Lep and BDNF phosphorylated Stat 3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Biologically active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α-MSH active: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MC4R activation confirmed by increase in cAMP</a:t>
            </a:r>
            <a:endParaRPr sz="1800"/>
          </a:p>
        </p:txBody>
      </p:sp>
      <p:pic>
        <p:nvPicPr>
          <p:cNvPr id="255" name="Google Shape;255;p41"/>
          <p:cNvPicPr preferRelativeResize="0"/>
          <p:nvPr/>
        </p:nvPicPr>
        <p:blipFill rotWithShape="1">
          <a:blip r:embed="rId3">
            <a:alphaModFix/>
          </a:blip>
          <a:srcRect l="4247" t="3790" r="69615" b="57251"/>
          <a:stretch/>
        </p:blipFill>
        <p:spPr>
          <a:xfrm>
            <a:off x="851375" y="0"/>
            <a:ext cx="25950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-1092525" y="396747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rPr>
              <a:t>04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 idx="2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ctrTitle"/>
          </p:nvPr>
        </p:nvSpPr>
        <p:spPr>
          <a:xfrm>
            <a:off x="4419600" y="30479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Delivery of hormones</a:t>
            </a:r>
            <a:endParaRPr/>
          </a:p>
        </p:txBody>
      </p:sp>
      <p:sp>
        <p:nvSpPr>
          <p:cNvPr id="263" name="Google Shape;263;p42"/>
          <p:cNvSpPr txBox="1">
            <a:spLocks noGrp="1"/>
          </p:cNvSpPr>
          <p:nvPr>
            <p:ph type="subTitle" idx="1"/>
          </p:nvPr>
        </p:nvSpPr>
        <p:spPr>
          <a:xfrm>
            <a:off x="4621625" y="1133550"/>
            <a:ext cx="4208100" cy="3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Lp with Lep, α-MSH, BDNF administered (Lp-Mix as well)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Amount optimized to reduce nasal polyps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C57BL/6 mice on a high-fat diet for 8 weeks</a:t>
            </a:r>
            <a:endParaRPr sz="2100"/>
          </a:p>
        </p:txBody>
      </p:sp>
      <p:pic>
        <p:nvPicPr>
          <p:cNvPr id="264" name="Google Shape;264;p42"/>
          <p:cNvPicPr preferRelativeResize="0"/>
          <p:nvPr/>
        </p:nvPicPr>
        <p:blipFill rotWithShape="1">
          <a:blip r:embed="rId3">
            <a:alphaModFix/>
          </a:blip>
          <a:srcRect r="42732" b="85215"/>
          <a:stretch/>
        </p:blipFill>
        <p:spPr>
          <a:xfrm>
            <a:off x="4963500" y="3612450"/>
            <a:ext cx="3991800" cy="143580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 txBox="1">
            <a:spLocks noGrp="1"/>
          </p:cNvSpPr>
          <p:nvPr>
            <p:ph type="ctrTitle"/>
          </p:nvPr>
        </p:nvSpPr>
        <p:spPr>
          <a:xfrm>
            <a:off x="0" y="2"/>
            <a:ext cx="2725500" cy="7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Methods</a:t>
            </a:r>
            <a:endParaRPr sz="3600"/>
          </a:p>
        </p:txBody>
      </p:sp>
      <p:sp>
        <p:nvSpPr>
          <p:cNvPr id="266" name="Google Shape;266;p42"/>
          <p:cNvSpPr txBox="1"/>
          <p:nvPr/>
        </p:nvSpPr>
        <p:spPr>
          <a:xfrm>
            <a:off x="4621625" y="310455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IPGTT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>
            <a:spLocks noGrp="1"/>
          </p:cNvSpPr>
          <p:nvPr>
            <p:ph type="ctrTitle"/>
          </p:nvPr>
        </p:nvSpPr>
        <p:spPr>
          <a:xfrm>
            <a:off x="5661050" y="57825"/>
            <a:ext cx="2594100" cy="9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Results</a:t>
            </a:r>
            <a:endParaRPr sz="5300"/>
          </a:p>
        </p:txBody>
      </p:sp>
      <p:sp>
        <p:nvSpPr>
          <p:cNvPr id="272" name="Google Shape;272;p43"/>
          <p:cNvSpPr txBox="1">
            <a:spLocks noGrp="1"/>
          </p:cNvSpPr>
          <p:nvPr>
            <p:ph type="title" idx="2"/>
          </p:nvPr>
        </p:nvSpPr>
        <p:spPr>
          <a:xfrm>
            <a:off x="8090997" y="4489500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73" name="Google Shape;273;p43"/>
          <p:cNvSpPr txBox="1"/>
          <p:nvPr/>
        </p:nvSpPr>
        <p:spPr>
          <a:xfrm>
            <a:off x="5661050" y="742250"/>
            <a:ext cx="343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Following delivery of appetite-regulating hormones</a:t>
            </a:r>
            <a:endParaRPr sz="1200"/>
          </a:p>
        </p:txBody>
      </p:sp>
      <p:sp>
        <p:nvSpPr>
          <p:cNvPr id="274" name="Google Shape;274;p43"/>
          <p:cNvSpPr txBox="1"/>
          <p:nvPr/>
        </p:nvSpPr>
        <p:spPr>
          <a:xfrm>
            <a:off x="5546425" y="1443813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Lower body weight</a:t>
            </a:r>
            <a:endParaRPr/>
          </a:p>
        </p:txBody>
      </p:sp>
      <p:sp>
        <p:nvSpPr>
          <p:cNvPr id="275" name="Google Shape;275;p43"/>
          <p:cNvSpPr txBox="1"/>
          <p:nvPr/>
        </p:nvSpPr>
        <p:spPr>
          <a:xfrm>
            <a:off x="5546425" y="209920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Lower food intake</a:t>
            </a:r>
            <a:endParaRPr/>
          </a:p>
        </p:txBody>
      </p:sp>
      <p:sp>
        <p:nvSpPr>
          <p:cNvPr id="276" name="Google Shape;276;p43"/>
          <p:cNvSpPr txBox="1"/>
          <p:nvPr/>
        </p:nvSpPr>
        <p:spPr>
          <a:xfrm>
            <a:off x="5546425" y="2754575"/>
            <a:ext cx="3342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Lower blood-sugar</a:t>
            </a:r>
            <a:endParaRPr sz="21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 Vadodara Light"/>
              <a:buChar char="○"/>
            </a:pPr>
            <a:r>
              <a:rPr lang="en" sz="16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Better glucose response</a:t>
            </a:r>
            <a:endParaRPr/>
          </a:p>
        </p:txBody>
      </p:sp>
      <p:sp>
        <p:nvSpPr>
          <p:cNvPr id="277" name="Google Shape;277;p43"/>
          <p:cNvSpPr txBox="1"/>
          <p:nvPr/>
        </p:nvSpPr>
        <p:spPr>
          <a:xfrm>
            <a:off x="5546425" y="365625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Lower body fat ratio</a:t>
            </a: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 t="19070" r="55239" b="52183"/>
          <a:stretch/>
        </p:blipFill>
        <p:spPr>
          <a:xfrm>
            <a:off x="166825" y="250563"/>
            <a:ext cx="5178700" cy="464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3"/>
          <p:cNvSpPr/>
          <p:nvPr/>
        </p:nvSpPr>
        <p:spPr>
          <a:xfrm>
            <a:off x="5664625" y="1443825"/>
            <a:ext cx="2772900" cy="507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280" name="Google Shape;280;p43"/>
          <p:cNvSpPr/>
          <p:nvPr/>
        </p:nvSpPr>
        <p:spPr>
          <a:xfrm>
            <a:off x="166825" y="250575"/>
            <a:ext cx="5178600" cy="4642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ctrTitle"/>
          </p:nvPr>
        </p:nvSpPr>
        <p:spPr>
          <a:xfrm flipH="1">
            <a:off x="2726850" y="2897239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subTitle" idx="1"/>
          </p:nvPr>
        </p:nvSpPr>
        <p:spPr>
          <a:xfrm flipH="1">
            <a:off x="3292050" y="348836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this relevant?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title" idx="2"/>
          </p:nvPr>
        </p:nvSpPr>
        <p:spPr>
          <a:xfrm flipH="1">
            <a:off x="3451650" y="1351346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>
            <a:spLocks noGrp="1"/>
          </p:cNvSpPr>
          <p:nvPr>
            <p:ph type="title" idx="2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93" name="Google Shape;293;p45"/>
          <p:cNvSpPr txBox="1">
            <a:spLocks noGrp="1"/>
          </p:cNvSpPr>
          <p:nvPr>
            <p:ph type="ctrTitle"/>
          </p:nvPr>
        </p:nvSpPr>
        <p:spPr>
          <a:xfrm>
            <a:off x="305250" y="1102918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Findings</a:t>
            </a:r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subTitle" idx="1"/>
          </p:nvPr>
        </p:nvSpPr>
        <p:spPr>
          <a:xfrm>
            <a:off x="0" y="1718475"/>
            <a:ext cx="4846800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Hind Vadodara"/>
                <a:ea typeface="Hind Vadodara"/>
                <a:cs typeface="Hind Vadodara"/>
                <a:sym typeface="Hind Vadodara"/>
              </a:rPr>
              <a:t>Intranasal delivery via Lp ✔</a:t>
            </a:r>
            <a:endParaRPr sz="2400">
              <a:latin typeface="Hind Vadodara"/>
              <a:ea typeface="Hind Vadodara"/>
              <a:cs typeface="Hind Vadodara"/>
              <a:sym typeface="Hind Vadoda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295" name="Google Shape;295;p45"/>
          <p:cNvPicPr preferRelativeResize="0"/>
          <p:nvPr/>
        </p:nvPicPr>
        <p:blipFill rotWithShape="1">
          <a:blip r:embed="rId3">
            <a:alphaModFix/>
          </a:blip>
          <a:srcRect l="45939" r="10791"/>
          <a:stretch/>
        </p:blipFill>
        <p:spPr>
          <a:xfrm>
            <a:off x="6996100" y="2215950"/>
            <a:ext cx="2089174" cy="25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5"/>
          <p:cNvPicPr preferRelativeResize="0"/>
          <p:nvPr/>
        </p:nvPicPr>
        <p:blipFill rotWithShape="1">
          <a:blip r:embed="rId3">
            <a:alphaModFix/>
          </a:blip>
          <a:srcRect l="13332" t="31346" r="54384"/>
          <a:stretch/>
        </p:blipFill>
        <p:spPr>
          <a:xfrm>
            <a:off x="6329408" y="1102925"/>
            <a:ext cx="1420767" cy="1616050"/>
          </a:xfrm>
          <a:prstGeom prst="rect">
            <a:avLst/>
          </a:prstGeom>
          <a:noFill/>
          <a:ln>
            <a:noFill/>
          </a:ln>
          <a:effectLst>
            <a:outerShdw blurRad="57150" dist="76200" dir="732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7" name="Google Shape;297;p45"/>
          <p:cNvSpPr txBox="1"/>
          <p:nvPr/>
        </p:nvSpPr>
        <p:spPr>
          <a:xfrm>
            <a:off x="0" y="375367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ind Vadodara Light"/>
              <a:buChar char="●"/>
            </a:pPr>
            <a:r>
              <a:rPr lang="en" sz="2500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rPr>
              <a:t>↓ w</a:t>
            </a:r>
            <a:r>
              <a:rPr lang="en" sz="25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eight</a:t>
            </a:r>
            <a:endParaRPr sz="1800"/>
          </a:p>
        </p:txBody>
      </p:sp>
      <p:sp>
        <p:nvSpPr>
          <p:cNvPr id="298" name="Google Shape;298;p45"/>
          <p:cNvSpPr txBox="1"/>
          <p:nvPr/>
        </p:nvSpPr>
        <p:spPr>
          <a:xfrm>
            <a:off x="0" y="28710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ind Vadodara Light"/>
              <a:buChar char="●"/>
            </a:pPr>
            <a:r>
              <a:rPr lang="en" sz="2500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rPr>
              <a:t>↓ f</a:t>
            </a:r>
            <a:r>
              <a:rPr lang="en" sz="25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ood intake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>
            <a:spLocks noGrp="1"/>
          </p:cNvSpPr>
          <p:nvPr>
            <p:ph type="title" idx="2"/>
          </p:nvPr>
        </p:nvSpPr>
        <p:spPr>
          <a:xfrm flipH="1">
            <a:off x="7755551" y="109525"/>
            <a:ext cx="1311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06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04" name="Google Shape;304;p46"/>
          <p:cNvSpPr txBox="1">
            <a:spLocks noGrp="1"/>
          </p:cNvSpPr>
          <p:nvPr>
            <p:ph type="ctrTitle"/>
          </p:nvPr>
        </p:nvSpPr>
        <p:spPr>
          <a:xfrm>
            <a:off x="153350" y="15449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Limitations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05" name="Google Shape;305;p46"/>
          <p:cNvSpPr txBox="1">
            <a:spLocks noGrp="1"/>
          </p:cNvSpPr>
          <p:nvPr>
            <p:ph type="subTitle" idx="1"/>
          </p:nvPr>
        </p:nvSpPr>
        <p:spPr>
          <a:xfrm>
            <a:off x="55200" y="870525"/>
            <a:ext cx="4297500" cy="3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Nasal polyps and respiratory complications</a:t>
            </a:r>
            <a:endParaRPr sz="17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From excessive bacteria colonization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OE surface area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50% of nasal surface area in mice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3% of nasal surface area in humans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Teko Light"/>
              <a:ea typeface="Teko Light"/>
              <a:cs typeface="Teko Light"/>
              <a:sym typeface="Teko Ligh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Ingestion of bacteria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Released engineered LP through feces → environment</a:t>
            </a:r>
            <a:endParaRPr sz="2100"/>
          </a:p>
        </p:txBody>
      </p:sp>
      <p:pic>
        <p:nvPicPr>
          <p:cNvPr id="306" name="Google Shape;306;p46" title="Screenshot 2025-03-12 at 8.02.38 AM.png"/>
          <p:cNvPicPr preferRelativeResize="0"/>
          <p:nvPr/>
        </p:nvPicPr>
        <p:blipFill rotWithShape="1">
          <a:blip r:embed="rId3">
            <a:alphaModFix/>
          </a:blip>
          <a:srcRect t="14415" r="4406" b="4691"/>
          <a:stretch/>
        </p:blipFill>
        <p:spPr>
          <a:xfrm>
            <a:off x="5207300" y="1852600"/>
            <a:ext cx="3936700" cy="23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6" title="Screenshot 2025-03-12 at 7.59.45 AM.png"/>
          <p:cNvPicPr preferRelativeResize="0"/>
          <p:nvPr/>
        </p:nvPicPr>
        <p:blipFill rotWithShape="1">
          <a:blip r:embed="rId4">
            <a:alphaModFix/>
          </a:blip>
          <a:srcRect l="4938" r="4119"/>
          <a:stretch/>
        </p:blipFill>
        <p:spPr>
          <a:xfrm>
            <a:off x="4386125" y="154500"/>
            <a:ext cx="2300555" cy="4202024"/>
          </a:xfrm>
          <a:prstGeom prst="rect">
            <a:avLst/>
          </a:prstGeom>
          <a:noFill/>
          <a:ln>
            <a:noFill/>
          </a:ln>
          <a:effectLst>
            <a:outerShdw blurRad="57150" dist="123825" dir="72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ctrTitle"/>
          </p:nvPr>
        </p:nvSpPr>
        <p:spPr>
          <a:xfrm>
            <a:off x="619650" y="2193000"/>
            <a:ext cx="3121200" cy="7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subTitle" idx="1"/>
          </p:nvPr>
        </p:nvSpPr>
        <p:spPr>
          <a:xfrm>
            <a:off x="900300" y="2846292"/>
            <a:ext cx="2559900" cy="9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about the paper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DISCLAIMER: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Lots of mice dying…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title" idx="2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7"/>
          <p:cNvSpPr txBox="1">
            <a:spLocks noGrp="1"/>
          </p:cNvSpPr>
          <p:nvPr>
            <p:ph type="title" idx="2"/>
          </p:nvPr>
        </p:nvSpPr>
        <p:spPr>
          <a:xfrm flipH="1">
            <a:off x="29900" y="4442100"/>
            <a:ext cx="1103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06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13" name="Google Shape;313;p47"/>
          <p:cNvSpPr txBox="1">
            <a:spLocks noGrp="1"/>
          </p:cNvSpPr>
          <p:nvPr>
            <p:ph type="ctrTitle"/>
          </p:nvPr>
        </p:nvSpPr>
        <p:spPr>
          <a:xfrm>
            <a:off x="0" y="109518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Future Research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14" name="Google Shape;314;p47"/>
          <p:cNvSpPr txBox="1">
            <a:spLocks noGrp="1"/>
          </p:cNvSpPr>
          <p:nvPr>
            <p:ph type="subTitle" idx="1"/>
          </p:nvPr>
        </p:nvSpPr>
        <p:spPr>
          <a:xfrm>
            <a:off x="126300" y="982925"/>
            <a:ext cx="536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Alternate Animal Models</a:t>
            </a:r>
            <a:endParaRPr sz="2500"/>
          </a:p>
        </p:txBody>
      </p:sp>
      <p:pic>
        <p:nvPicPr>
          <p:cNvPr id="315" name="Google Shape;31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2450" y="0"/>
            <a:ext cx="369155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7"/>
          <p:cNvSpPr txBox="1"/>
          <p:nvPr/>
        </p:nvSpPr>
        <p:spPr>
          <a:xfrm>
            <a:off x="219725" y="1560263"/>
            <a:ext cx="453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Test on animals that closely mirror humans</a:t>
            </a:r>
            <a:endParaRPr/>
          </a:p>
        </p:txBody>
      </p:sp>
      <p:sp>
        <p:nvSpPr>
          <p:cNvPr id="317" name="Google Shape;317;p47"/>
          <p:cNvSpPr txBox="1"/>
          <p:nvPr/>
        </p:nvSpPr>
        <p:spPr>
          <a:xfrm>
            <a:off x="156200" y="2587850"/>
            <a:ext cx="453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Biocontainment</a:t>
            </a:r>
            <a:endParaRPr sz="25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7"/>
          <p:cNvSpPr txBox="1"/>
          <p:nvPr/>
        </p:nvSpPr>
        <p:spPr>
          <a:xfrm>
            <a:off x="219725" y="3175125"/>
            <a:ext cx="4318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"/>
              <a:buChar char="●"/>
            </a:pPr>
            <a:r>
              <a:rPr lang="en" sz="2100" b="1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rPr>
              <a:t>Kill switch?</a:t>
            </a:r>
            <a:endParaRPr/>
          </a:p>
        </p:txBody>
      </p:sp>
      <p:sp>
        <p:nvSpPr>
          <p:cNvPr id="319" name="Google Shape;319;p47"/>
          <p:cNvSpPr txBox="1"/>
          <p:nvPr/>
        </p:nvSpPr>
        <p:spPr>
          <a:xfrm>
            <a:off x="219725" y="3542150"/>
            <a:ext cx="4535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 Vadodara Light"/>
              <a:buChar char="●"/>
            </a:pPr>
            <a:r>
              <a:rPr lang="en" sz="21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Prevent release of modified Lp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subTitle" idx="1"/>
          </p:nvPr>
        </p:nvSpPr>
        <p:spPr>
          <a:xfrm flipH="1">
            <a:off x="546700" y="1071900"/>
            <a:ext cx="8483100" cy="30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Shen et al., Engineered commensals for targeted nose-to-brain drug</a:t>
            </a:r>
            <a:endParaRPr sz="2100"/>
          </a:p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delivery, Cell (2025),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https://doi.org/10.1016/j.cell.2025.01.017</a:t>
            </a:r>
            <a:r>
              <a:rPr lang="en" sz="2100"/>
              <a:t> </a:t>
            </a:r>
            <a:endParaRPr sz="2100"/>
          </a:p>
        </p:txBody>
      </p:sp>
      <p:sp>
        <p:nvSpPr>
          <p:cNvPr id="325" name="Google Shape;325;p48"/>
          <p:cNvSpPr txBox="1">
            <a:spLocks noGrp="1"/>
          </p:cNvSpPr>
          <p:nvPr>
            <p:ph type="title"/>
          </p:nvPr>
        </p:nvSpPr>
        <p:spPr>
          <a:xfrm>
            <a:off x="2421000" y="8170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1"/>
                </a:solidFill>
              </a:rPr>
              <a:t>Reference</a:t>
            </a:r>
            <a:endParaRPr sz="6000">
              <a:solidFill>
                <a:schemeClr val="accent1"/>
              </a:solidFill>
            </a:endParaRPr>
          </a:p>
        </p:txBody>
      </p:sp>
      <p:sp>
        <p:nvSpPr>
          <p:cNvPr id="326" name="Google Shape;326;p48"/>
          <p:cNvSpPr txBox="1"/>
          <p:nvPr/>
        </p:nvSpPr>
        <p:spPr>
          <a:xfrm>
            <a:off x="3072000" y="33121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ctrTitle"/>
          </p:nvPr>
        </p:nvSpPr>
        <p:spPr>
          <a:xfrm>
            <a:off x="350700" y="76200"/>
            <a:ext cx="5755200" cy="10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Cerebral drug delivery</a:t>
            </a:r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subTitle" idx="1"/>
          </p:nvPr>
        </p:nvSpPr>
        <p:spPr>
          <a:xfrm>
            <a:off x="350700" y="1008200"/>
            <a:ext cx="3795000" cy="18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Importance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Difficulties</a:t>
            </a:r>
            <a:endParaRPr sz="19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Blood brain barrier (BBB)</a:t>
            </a:r>
            <a:endParaRPr sz="15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Intranasal delivery</a:t>
            </a:r>
            <a:endParaRPr sz="19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Olfactory epithelium (OE)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52" name="Google Shape;152;p30"/>
          <p:cNvSpPr txBox="1">
            <a:spLocks noGrp="1"/>
          </p:cNvSpPr>
          <p:nvPr>
            <p:ph type="title" idx="2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153" name="Google Shape;153;p30"/>
          <p:cNvPicPr preferRelativeResize="0"/>
          <p:nvPr/>
        </p:nvPicPr>
        <p:blipFill rotWithShape="1">
          <a:blip r:embed="rId3">
            <a:alphaModFix/>
          </a:blip>
          <a:srcRect l="50926" t="52663" r="2027" b="2150"/>
          <a:stretch/>
        </p:blipFill>
        <p:spPr>
          <a:xfrm>
            <a:off x="1360000" y="2623675"/>
            <a:ext cx="2470651" cy="2273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ctrTitle"/>
          </p:nvPr>
        </p:nvSpPr>
        <p:spPr>
          <a:xfrm>
            <a:off x="0" y="381825"/>
            <a:ext cx="5374200" cy="10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Commensal bacteria</a:t>
            </a:r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subTitle" idx="1"/>
          </p:nvPr>
        </p:nvSpPr>
        <p:spPr>
          <a:xfrm>
            <a:off x="0" y="1390125"/>
            <a:ext cx="3621300" cy="20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Respiratory microbiome</a:t>
            </a:r>
            <a:endParaRPr sz="1900"/>
          </a:p>
          <a:p>
            <a: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Microbiome-brain axis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Delivery vector</a:t>
            </a:r>
            <a:endParaRPr sz="1500"/>
          </a:p>
        </p:txBody>
      </p:sp>
      <p:sp>
        <p:nvSpPr>
          <p:cNvPr id="160" name="Google Shape;160;p31"/>
          <p:cNvSpPr txBox="1">
            <a:spLocks noGrp="1"/>
          </p:cNvSpPr>
          <p:nvPr>
            <p:ph type="title" idx="2"/>
          </p:nvPr>
        </p:nvSpPr>
        <p:spPr>
          <a:xfrm>
            <a:off x="8364000" y="0"/>
            <a:ext cx="780000" cy="7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01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61" name="Google Shape;161;p31"/>
          <p:cNvPicPr preferRelativeResize="0"/>
          <p:nvPr/>
        </p:nvPicPr>
        <p:blipFill rotWithShape="1">
          <a:blip r:embed="rId3">
            <a:alphaModFix/>
          </a:blip>
          <a:srcRect b="52593"/>
          <a:stretch/>
        </p:blipFill>
        <p:spPr>
          <a:xfrm>
            <a:off x="3657600" y="2358650"/>
            <a:ext cx="5368950" cy="243839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/>
          <p:nvPr/>
        </p:nvSpPr>
        <p:spPr>
          <a:xfrm>
            <a:off x="6345425" y="2306625"/>
            <a:ext cx="2681100" cy="2527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163" name="Google Shape;163;p31"/>
          <p:cNvSpPr txBox="1"/>
          <p:nvPr/>
        </p:nvSpPr>
        <p:spPr>
          <a:xfrm>
            <a:off x="0" y="1967025"/>
            <a:ext cx="36213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ind Vadodara Light"/>
              <a:buChar char="●"/>
            </a:pPr>
            <a:r>
              <a:rPr lang="en" sz="19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Specific binding to OE</a:t>
            </a: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ind Vadodara Light"/>
              <a:buChar char="○"/>
            </a:pPr>
            <a:r>
              <a:rPr lang="en" sz="19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Less loss to circulation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ctrTitle"/>
          </p:nvPr>
        </p:nvSpPr>
        <p:spPr>
          <a:xfrm>
            <a:off x="0" y="76200"/>
            <a:ext cx="5233500" cy="10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Appetite-regulation</a:t>
            </a:r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subTitle" idx="1"/>
          </p:nvPr>
        </p:nvSpPr>
        <p:spPr>
          <a:xfrm>
            <a:off x="350700" y="1008200"/>
            <a:ext cx="3848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Fluorescein isothiocyanate (FITC)</a:t>
            </a:r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title" idx="2"/>
          </p:nvPr>
        </p:nvSpPr>
        <p:spPr>
          <a:xfrm>
            <a:off x="8218200" y="4489500"/>
            <a:ext cx="925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01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600" y="886675"/>
            <a:ext cx="3294125" cy="21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2250" y="3066325"/>
            <a:ext cx="3425976" cy="19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2"/>
          <p:cNvSpPr txBox="1"/>
          <p:nvPr/>
        </p:nvSpPr>
        <p:spPr>
          <a:xfrm>
            <a:off x="350700" y="1264700"/>
            <a:ext cx="4221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Leptin (Lep)</a:t>
            </a:r>
            <a:endParaRPr sz="18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α-melanocyte-stimulating hormone (α-MSH)</a:t>
            </a:r>
            <a:endParaRPr sz="18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Brain-derived neurotrophic factor (BDNF)</a:t>
            </a:r>
            <a:endParaRPr sz="18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>
            <a:spLocks noGrp="1"/>
          </p:cNvSpPr>
          <p:nvPr>
            <p:ph type="title" idx="2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ctrTitle"/>
          </p:nvPr>
        </p:nvSpPr>
        <p:spPr>
          <a:xfrm>
            <a:off x="4007825" y="217394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Identification of Bacteria</a:t>
            </a:r>
            <a:endParaRPr sz="4800"/>
          </a:p>
        </p:txBody>
      </p:sp>
      <p:sp>
        <p:nvSpPr>
          <p:cNvPr id="180" name="Google Shape;180;p33"/>
          <p:cNvSpPr txBox="1">
            <a:spLocks noGrp="1"/>
          </p:cNvSpPr>
          <p:nvPr>
            <p:ph type="subTitle" idx="1"/>
          </p:nvPr>
        </p:nvSpPr>
        <p:spPr>
          <a:xfrm>
            <a:off x="4777625" y="2841675"/>
            <a:ext cx="3765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bacteria has highest affinity for the OE?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>
            <a:spLocks noGrp="1"/>
          </p:cNvSpPr>
          <p:nvPr>
            <p:ph type="ctrTitle"/>
          </p:nvPr>
        </p:nvSpPr>
        <p:spPr>
          <a:xfrm>
            <a:off x="4231425" y="834568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 microbiome</a:t>
            </a:r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subTitle" idx="1"/>
          </p:nvPr>
        </p:nvSpPr>
        <p:spPr>
          <a:xfrm>
            <a:off x="5030000" y="1873275"/>
            <a:ext cx="38091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Different strains in OE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Lactobacillus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Streptococcus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Escherichia</a:t>
            </a:r>
            <a:endParaRPr sz="14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Using NaHS to localize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NS0 cell line</a:t>
            </a:r>
            <a:endParaRPr sz="1800"/>
          </a:p>
        </p:txBody>
      </p:sp>
      <p:sp>
        <p:nvSpPr>
          <p:cNvPr id="187" name="Google Shape;187;p34"/>
          <p:cNvSpPr txBox="1">
            <a:spLocks noGrp="1"/>
          </p:cNvSpPr>
          <p:nvPr>
            <p:ph type="title" idx="2"/>
          </p:nvPr>
        </p:nvSpPr>
        <p:spPr>
          <a:xfrm>
            <a:off x="1273222" y="0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02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88" name="Google Shape;188;p34"/>
          <p:cNvPicPr preferRelativeResize="0"/>
          <p:nvPr/>
        </p:nvPicPr>
        <p:blipFill rotWithShape="1">
          <a:blip r:embed="rId3">
            <a:alphaModFix/>
          </a:blip>
          <a:srcRect r="43728" b="59321"/>
          <a:stretch/>
        </p:blipFill>
        <p:spPr>
          <a:xfrm>
            <a:off x="558175" y="886628"/>
            <a:ext cx="3164549" cy="207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4"/>
          <p:cNvPicPr preferRelativeResize="0"/>
          <p:nvPr/>
        </p:nvPicPr>
        <p:blipFill rotWithShape="1">
          <a:blip r:embed="rId4">
            <a:alphaModFix/>
          </a:blip>
          <a:srcRect r="52173" b="82498"/>
          <a:stretch/>
        </p:blipFill>
        <p:spPr>
          <a:xfrm>
            <a:off x="879950" y="3273127"/>
            <a:ext cx="3482976" cy="169607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4"/>
          <p:cNvSpPr txBox="1"/>
          <p:nvPr/>
        </p:nvSpPr>
        <p:spPr>
          <a:xfrm>
            <a:off x="0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Methods</a:t>
            </a:r>
            <a:endParaRPr sz="3600"/>
          </a:p>
        </p:txBody>
      </p:sp>
      <p:sp>
        <p:nvSpPr>
          <p:cNvPr id="191" name="Google Shape;191;p34"/>
          <p:cNvSpPr txBox="1"/>
          <p:nvPr/>
        </p:nvSpPr>
        <p:spPr>
          <a:xfrm>
            <a:off x="5030000" y="3309000"/>
            <a:ext cx="3737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Examine bacterial binding to NS0 cells to determine strain attachment</a:t>
            </a:r>
            <a:endParaRPr sz="18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ctrTitle"/>
          </p:nvPr>
        </p:nvSpPr>
        <p:spPr>
          <a:xfrm>
            <a:off x="2796550" y="152400"/>
            <a:ext cx="6347700" cy="174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i="1"/>
              <a:t>Lactobacillus plantarum </a:t>
            </a:r>
            <a:endParaRPr sz="570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/>
              <a:t>(Lp)</a:t>
            </a:r>
            <a:endParaRPr sz="5700"/>
          </a:p>
        </p:txBody>
      </p:sp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>
            <a:off x="4397950" y="827863"/>
            <a:ext cx="292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Highest binding affinity to OE</a:t>
            </a:r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title" idx="2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199" name="Google Shape;199;p35" title="Screenshot 2025-03-12 at 8.16.12 AM.png"/>
          <p:cNvPicPr preferRelativeResize="0"/>
          <p:nvPr/>
        </p:nvPicPr>
        <p:blipFill rotWithShape="1">
          <a:blip r:embed="rId3">
            <a:alphaModFix/>
          </a:blip>
          <a:srcRect r="64214" b="63232"/>
          <a:stretch/>
        </p:blipFill>
        <p:spPr>
          <a:xfrm>
            <a:off x="4272025" y="1405675"/>
            <a:ext cx="3752188" cy="35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5"/>
          <p:cNvSpPr txBox="1"/>
          <p:nvPr/>
        </p:nvSpPr>
        <p:spPr>
          <a:xfrm>
            <a:off x="-17550" y="-625"/>
            <a:ext cx="1406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Teko Light"/>
                <a:ea typeface="Teko Light"/>
                <a:cs typeface="Teko Light"/>
                <a:sym typeface="Teko Light"/>
              </a:rPr>
              <a:t>Results</a:t>
            </a:r>
            <a:endParaRPr sz="3600"/>
          </a:p>
        </p:txBody>
      </p:sp>
      <p:sp>
        <p:nvSpPr>
          <p:cNvPr id="201" name="Google Shape;201;p35"/>
          <p:cNvSpPr/>
          <p:nvPr/>
        </p:nvSpPr>
        <p:spPr>
          <a:xfrm rot="-2700000">
            <a:off x="4495999" y="4251805"/>
            <a:ext cx="1166302" cy="26813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7" name="Google Shape;207;p36"/>
          <p:cNvSpPr txBox="1">
            <a:spLocks noGrp="1"/>
          </p:cNvSpPr>
          <p:nvPr>
            <p:ph type="ctrTitle"/>
          </p:nvPr>
        </p:nvSpPr>
        <p:spPr>
          <a:xfrm>
            <a:off x="254975" y="179294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OE Specific Localization</a:t>
            </a:r>
            <a:endParaRPr sz="4800"/>
          </a:p>
        </p:txBody>
      </p:sp>
      <p:sp>
        <p:nvSpPr>
          <p:cNvPr id="208" name="Google Shape;208;p36"/>
          <p:cNvSpPr txBox="1">
            <a:spLocks noGrp="1"/>
          </p:cNvSpPr>
          <p:nvPr>
            <p:ph type="subTitle" idx="1"/>
          </p:nvPr>
        </p:nvSpPr>
        <p:spPr>
          <a:xfrm>
            <a:off x="254975" y="2460675"/>
            <a:ext cx="3765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Lp localized in the nasal cavity?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BDBCBD"/>
      </a:accent5>
      <a:accent6>
        <a:srgbClr val="6E4D11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</Words>
  <Application>Microsoft Macintosh PowerPoint</Application>
  <PresentationFormat>On-screen Show (16:9)</PresentationFormat>
  <Paragraphs>142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Hind Vadodara Medium</vt:lpstr>
      <vt:lpstr>Teko</vt:lpstr>
      <vt:lpstr>Arial</vt:lpstr>
      <vt:lpstr>Fira Sans Extra Condensed Medium</vt:lpstr>
      <vt:lpstr>Hind Vadodara</vt:lpstr>
      <vt:lpstr>Hind Vadodara Light</vt:lpstr>
      <vt:lpstr>Roboto Condensed Light</vt:lpstr>
      <vt:lpstr>Teko Light</vt:lpstr>
      <vt:lpstr>Raleway</vt:lpstr>
      <vt:lpstr>Nunito Light</vt:lpstr>
      <vt:lpstr>Science Fair Newsletter by Slidesgo</vt:lpstr>
      <vt:lpstr>Engineered Nose Bacteria Sneak  Drugs Into Brain</vt:lpstr>
      <vt:lpstr>Introduction</vt:lpstr>
      <vt:lpstr>Cerebral drug delivery</vt:lpstr>
      <vt:lpstr>Commensal bacteria</vt:lpstr>
      <vt:lpstr>Appetite-regulation</vt:lpstr>
      <vt:lpstr>02</vt:lpstr>
      <vt:lpstr>Complex microbiome</vt:lpstr>
      <vt:lpstr>Lactobacillus plantarum  (Lp)</vt:lpstr>
      <vt:lpstr>03</vt:lpstr>
      <vt:lpstr>03</vt:lpstr>
      <vt:lpstr>FITC Accumulation</vt:lpstr>
      <vt:lpstr>04</vt:lpstr>
      <vt:lpstr>Delivery of FITC</vt:lpstr>
      <vt:lpstr>Activity of hormones</vt:lpstr>
      <vt:lpstr>05</vt:lpstr>
      <vt:lpstr>Results</vt:lpstr>
      <vt:lpstr>Discussion</vt:lpstr>
      <vt:lpstr>06</vt:lpstr>
      <vt:lpstr>06</vt:lpstr>
      <vt:lpstr>06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Engineered Nose Bacteria Sneak  Drugs Into Brain</dc:title>
  <cp:lastModifiedBy>Domenico Comita</cp:lastModifiedBy>
  <cp:revision>1</cp:revision>
  <dcterms:modified xsi:type="dcterms:W3CDTF">2025-11-23T18:03:29Z</dcterms:modified>
</cp:coreProperties>
</file>