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Barlow Condensed"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Montserrat" pitchFamily="2" charset="77"/>
      <p:regular r:id="rId37"/>
      <p:bold r:id="rId38"/>
      <p:italic r:id="rId39"/>
      <p:boldItalic r:id="rId40"/>
    </p:embeddedFont>
    <p:embeddedFont>
      <p:font typeface="Montserrat ExtraBold" panose="020F0502020204030204" pitchFamily="34" charset="0"/>
      <p:bold r:id="rId41"/>
      <p:italic r:id="rId42"/>
      <p:boldItalic r:id="rId43"/>
    </p:embeddedFont>
    <p:embeddedFont>
      <p:font typeface="Montserrat Medium" panose="020F0502020204030204" pitchFamily="34" charset="0"/>
      <p:regular r:id="rId44"/>
      <p:bold r:id="rId45"/>
      <p:italic r:id="rId46"/>
      <p:boldItalic r:id="rId47"/>
    </p:embeddedFont>
    <p:embeddedFont>
      <p:font typeface="Montserrat SemiBold"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063BC2-8415-45D4-96C6-0544CA9CBB23}">
  <a:tblStyle styleId="{99063BC2-8415-45D4-96C6-0544CA9CBB23}"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0B920F-DB85-4DBE-B80D-030A475CB72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AE0A56-CF88-40DA-8D1E-48AEFD72F05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52" d="100"/>
          <a:sy n="152" d="100"/>
        </p:scale>
        <p:origin x="58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18683be7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18683be7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8d7b0499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8d7b0499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18d7b0499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8d7b0499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INU = polysaccharide prebiotic, mainly found in starchy foods, that promotes beneficial bacteria to produce short chain fatty acids (SCFA’s) like butyrate</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CCR4 receptor crucial in guiding T-reg cells top inflammation sites → these would be pancreatic islets in T1D → targeting pathway to hopefully protect beta cells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8d7b0499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18d7b0499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For this experiment, four different groups of mice were used: two diabetic groups and two non-diabetic groups. Between the two diabetic groups, one was fed a standard diet, and for the other, 10% INU was incorporated into the standard diet. </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For the other two non-diabetic groups, one was fed the standard diet, the other was fed the 10% INU diet. </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The mice were fed their respective diets in the first week before the administration of STZ or a placebo of sodium citrate in the second week. T1D would be induced in the mice fed STZ. </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After 8 weeks, pancreatic samples were fixed and hematoxylin-eosin staining was used to assess the abundance of insulin. </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Pancreatic samples were also used for immunofluorescence assay to visualize CCR4 receptor expression. </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Colon samples were taken to assess mucus production. </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Pancreatic and cecal lymph node cells were analyzed by flow cytometry to assess leukocyte subsets including CD4+, CCR4+, and Foxp3+</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Pancreatic tissue was broken down by enzymes and centrifuged, isolating the leukocytes for study. </a:t>
            </a:r>
            <a:endParaRPr sz="1200">
              <a:solidFill>
                <a:srgbClr val="2A2A2A"/>
              </a:solidFill>
              <a:latin typeface="Times New Roman"/>
              <a:ea typeface="Times New Roman"/>
              <a:cs typeface="Times New Roman"/>
              <a:sym typeface="Times New Roman"/>
            </a:endParaRPr>
          </a:p>
          <a:p>
            <a:pPr marL="457200" lvl="0" indent="-304800" algn="l" rtl="0">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Lastly, a PCR was run with fecal samples to analyze the amount of different bacteria present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18d7b0499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18d7b0499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Goblet cells, which act in mucus absorption and nutrient digestion in the colon, were found to have been reduced in the standard diet diabetic mice. </a:t>
            </a:r>
            <a:endParaRPr sz="1200">
              <a:solidFill>
                <a:srgbClr val="2A2A2A"/>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rgbClr val="2A2A2A"/>
              </a:buClr>
              <a:buSzPts val="1200"/>
              <a:buFont typeface="Times New Roman"/>
              <a:buChar char="-"/>
            </a:pPr>
            <a:r>
              <a:rPr lang="en-GB" sz="1200">
                <a:solidFill>
                  <a:srgbClr val="2A2A2A"/>
                </a:solidFill>
                <a:latin typeface="Times New Roman"/>
                <a:ea typeface="Times New Roman"/>
                <a:cs typeface="Times New Roman"/>
                <a:sym typeface="Times New Roman"/>
              </a:rPr>
              <a:t>The diabetic mice also expressed reduced mucus production compared to the standard diet mice whereas the diabetic mice with the INU diet showed increased mucus production → not only demonstrates that INU can boost mucus production in goblet cells but also supports the idea that increased intestinal permeability, which can be triggered by a reduced mucus layer, plays a role in the development of T1D.</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8d7b0499e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18d7b0499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Flow cytometry revealed an increase in the percentage of regulatory T cells expressing Foxp3+ CD4+ in both diabetic groups compared to the non-diabetic groups. </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Accumulation of CCR4+ dependent on anti-inflammatory cytokines (IL-10, IL-6) and CCL17 chemokine</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However, analysis of Treg cells expressing CCR4 receptors in the lymph nodes showed no significant difference in CCR4 levels between the groups.</a:t>
            </a:r>
            <a:endParaRPr sz="1200">
              <a:solidFill>
                <a:srgbClr val="2A2A2A"/>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8d7b0499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18d7b0499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Times New Roman"/>
              <a:buChar char="-"/>
            </a:pPr>
            <a:r>
              <a:rPr lang="en-GB">
                <a:solidFill>
                  <a:schemeClr val="dk1"/>
                </a:solidFill>
                <a:latin typeface="Times New Roman"/>
                <a:ea typeface="Times New Roman"/>
                <a:cs typeface="Times New Roman"/>
                <a:sym typeface="Times New Roman"/>
              </a:rPr>
              <a:t>In the lymph nodes, percentage of CD4+Foxp3+CCR4+ Treg cells among the STZ-fed groups was similar, however the absolute number of these cells was lower in the INU diet group compared to the standard diet group. </a:t>
            </a:r>
            <a:endParaRPr>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GB">
                <a:solidFill>
                  <a:schemeClr val="dk1"/>
                </a:solidFill>
                <a:latin typeface="Times New Roman"/>
                <a:ea typeface="Times New Roman"/>
                <a:cs typeface="Times New Roman"/>
                <a:sym typeface="Times New Roman"/>
              </a:rPr>
              <a:t>The INU diet group showed higher numbers of these cells in the pancreatic islets.</a:t>
            </a:r>
            <a:endParaRPr>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GB">
                <a:solidFill>
                  <a:schemeClr val="dk1"/>
                </a:solidFill>
                <a:latin typeface="Times New Roman"/>
                <a:ea typeface="Times New Roman"/>
                <a:cs typeface="Times New Roman"/>
                <a:sym typeface="Times New Roman"/>
              </a:rPr>
              <a:t>This implies that inulin supplementation may effect T1D immunoregulation by promoting T-reg generation in gut-associated lymph nodes and facilitating their migration to pancreatic islets, where they could help control inflammation and protect beta cells.</a:t>
            </a:r>
            <a:endParaRPr>
              <a:solidFill>
                <a:schemeClr val="dk1"/>
              </a:solidFill>
              <a:latin typeface="Times New Roman"/>
              <a:ea typeface="Times New Roman"/>
              <a:cs typeface="Times New Roman"/>
              <a:sym typeface="Times New Roman"/>
            </a:endParaRPr>
          </a:p>
          <a:p>
            <a:pPr marL="457200" lvl="0" indent="-292100" algn="l" rtl="0">
              <a:spcBef>
                <a:spcPts val="0"/>
              </a:spcBef>
              <a:spcAft>
                <a:spcPts val="0"/>
              </a:spcAft>
              <a:buClr>
                <a:schemeClr val="dk1"/>
              </a:buClr>
              <a:buSzPts val="1000"/>
              <a:buFont typeface="Times New Roman"/>
              <a:buChar char="-"/>
            </a:pPr>
            <a:r>
              <a:rPr lang="en-GB">
                <a:solidFill>
                  <a:schemeClr val="dk1"/>
                </a:solidFill>
                <a:latin typeface="Times New Roman"/>
                <a:ea typeface="Times New Roman"/>
                <a:cs typeface="Times New Roman"/>
                <a:sym typeface="Times New Roman"/>
              </a:rPr>
              <a:t>Immunoregulation = regulation of the immune system, particularly the cellular and molecular mechanisms of activation, proliferation, and differentiation of human T and B cells.</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6fb56f1c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16fb56f1c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16fb56f1c2_1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16fb56f1c2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0989652ab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0989652ab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0989652ab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0989652a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16fb56f1c2_1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16fb56f1c2_1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6fb56f1c2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16fb56f1c2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16fb56f1c2_1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16fb56f1c2_1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0989652ab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60989652ab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16fb56f1c2_1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16fb56f1c2_1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16fb56f1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16fb56f1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ad4fdddf4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ad4fdddf4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0989652ab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0989652a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Clr>
                <a:schemeClr val="dk1"/>
              </a:buClr>
              <a:buSzPts val="1100"/>
              <a:buFont typeface="Arial"/>
              <a:buNone/>
            </a:pPr>
            <a:r>
              <a:rPr lang="en-GB" sz="1200">
                <a:solidFill>
                  <a:schemeClr val="dk1"/>
                </a:solidFill>
                <a:highlight>
                  <a:srgbClr val="FFFF00"/>
                </a:highlight>
                <a:latin typeface="Times New Roman"/>
                <a:ea typeface="Times New Roman"/>
                <a:cs typeface="Times New Roman"/>
                <a:sym typeface="Times New Roman"/>
              </a:rPr>
              <a:t>Type 1 diabetes (T1D) is a chronic autoimmune disease where insulin-producing beta cells are destroyed within islets in the pancreas (Lucier &amp; Mathias, 2024). Without enough insulin, the body cannot properly regulate its blood glucose levels. Thus, glucose remains in the bloodstream instead of going to the cells, which leads to persistently high blood sugar levels (Dhaliwhal et al., 2024). Elevated blood sugar can cause short-term problems such as thirst, fatigue, blurred vision and long-term issues like blood vessels and nerve damage. These long-term problems can ultimately lead to more severe conditions such as heart disease, vision loss or kidney damage (Dhaliwhal et al., 2024).</a:t>
            </a:r>
            <a:endParaRPr sz="120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18dc5970b6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18dc5970b6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18dc5970b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18dc5970b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0989652ab_0_1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0989652ab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Clr>
                <a:schemeClr val="dk1"/>
              </a:buClr>
              <a:buSzPts val="1100"/>
              <a:buFont typeface="Arial"/>
              <a:buNone/>
            </a:pPr>
            <a:r>
              <a:rPr lang="en-GB" sz="1200">
                <a:solidFill>
                  <a:schemeClr val="dk1"/>
                </a:solidFill>
                <a:highlight>
                  <a:srgbClr val="FFFF00"/>
                </a:highlight>
                <a:latin typeface="Times New Roman"/>
                <a:ea typeface="Times New Roman"/>
                <a:cs typeface="Times New Roman"/>
                <a:sym typeface="Times New Roman"/>
              </a:rPr>
              <a:t>Disruptions in the balance of these microbes in particular may lead to a compromised intestinal barrier, permitting bacterial antigens to leak and trigger excessive immune responses. When bacterial antigens enter the bloodstream, the immune system may mistakenly identify insulin-producing β-cells as threats because of their similarity to these foreign antigens—a process known as molecular mimicry. This causes the activation of autoreactive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8d7b0499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18d7b0499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Times New Roman"/>
              <a:buChar char="-"/>
            </a:pPr>
            <a:r>
              <a:rPr lang="en-GB">
                <a:solidFill>
                  <a:schemeClr val="dk1"/>
                </a:solidFill>
                <a:latin typeface="Times New Roman"/>
                <a:ea typeface="Times New Roman"/>
                <a:cs typeface="Times New Roman"/>
                <a:sym typeface="Times New Roman"/>
              </a:rPr>
              <a:t>This weakened barrier allows microbiome components to pass through the intestinal wall and interact with the gut-associated lymphoid tissue (GALT), triggering autoimmune responses that may enter the bloodstream and contribute to the development of Type 1 Diabetes.</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18dc5970b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18dc5970b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8d7b0499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18d7b049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Normally, the intestinal barrier maintains mucosal permeability and separates luminal (refers to space within bodily cavities, tracts, tubes)  antigens from the body’s internal environment. </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When this barrier is compromised, as seen in T1D patients, permeability increases which can activate pancreatic-draining lymph node T cells, especially CD8+ T cells, promoting inflammation of islets in the pancreas</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We also see research showing that children with T1D have significantly higher intestinal permeability compared to controls. The associated changes in gut microbiome composition are summarized in this table here. Bacteria such as </a:t>
            </a:r>
            <a:r>
              <a:rPr lang="en-GB" sz="1200" i="1">
                <a:solidFill>
                  <a:schemeClr val="dk1"/>
                </a:solidFill>
                <a:latin typeface="Times New Roman"/>
                <a:ea typeface="Times New Roman"/>
                <a:cs typeface="Times New Roman"/>
                <a:sym typeface="Times New Roman"/>
              </a:rPr>
              <a:t>Clostridium perfringens</a:t>
            </a:r>
            <a:r>
              <a:rPr lang="en-GB" sz="1200">
                <a:solidFill>
                  <a:schemeClr val="dk1"/>
                </a:solidFill>
                <a:latin typeface="Times New Roman"/>
                <a:ea typeface="Times New Roman"/>
                <a:cs typeface="Times New Roman"/>
                <a:sym typeface="Times New Roman"/>
              </a:rPr>
              <a:t>, </a:t>
            </a:r>
            <a:r>
              <a:rPr lang="en-GB" sz="1200" i="1">
                <a:solidFill>
                  <a:schemeClr val="dk1"/>
                </a:solidFill>
                <a:latin typeface="Times New Roman"/>
                <a:ea typeface="Times New Roman"/>
                <a:cs typeface="Times New Roman"/>
                <a:sym typeface="Times New Roman"/>
              </a:rPr>
              <a:t>Dialister invisus</a:t>
            </a:r>
            <a:r>
              <a:rPr lang="en-GB" sz="1200">
                <a:solidFill>
                  <a:schemeClr val="dk1"/>
                </a:solidFill>
                <a:latin typeface="Times New Roman"/>
                <a:ea typeface="Times New Roman"/>
                <a:cs typeface="Times New Roman"/>
                <a:sym typeface="Times New Roman"/>
              </a:rPr>
              <a:t>, </a:t>
            </a:r>
            <a:r>
              <a:rPr lang="en-GB" sz="1200" i="1">
                <a:solidFill>
                  <a:schemeClr val="dk1"/>
                </a:solidFill>
                <a:latin typeface="Times New Roman"/>
                <a:ea typeface="Times New Roman"/>
                <a:cs typeface="Times New Roman"/>
                <a:sym typeface="Times New Roman"/>
              </a:rPr>
              <a:t>Gemella sanguinis</a:t>
            </a:r>
            <a:r>
              <a:rPr lang="en-GB" sz="1200">
                <a:solidFill>
                  <a:schemeClr val="dk1"/>
                </a:solidFill>
                <a:latin typeface="Times New Roman"/>
                <a:ea typeface="Times New Roman"/>
                <a:cs typeface="Times New Roman"/>
                <a:sym typeface="Times New Roman"/>
              </a:rPr>
              <a:t>, and </a:t>
            </a:r>
            <a:r>
              <a:rPr lang="en-GB" sz="1200" i="1">
                <a:solidFill>
                  <a:schemeClr val="dk1"/>
                </a:solidFill>
                <a:latin typeface="Times New Roman"/>
                <a:ea typeface="Times New Roman"/>
                <a:cs typeface="Times New Roman"/>
                <a:sym typeface="Times New Roman"/>
              </a:rPr>
              <a:t>Bifidobacterium longum</a:t>
            </a:r>
            <a:r>
              <a:rPr lang="en-GB" sz="1200">
                <a:solidFill>
                  <a:schemeClr val="dk1"/>
                </a:solidFill>
                <a:latin typeface="Times New Roman"/>
                <a:ea typeface="Times New Roman"/>
                <a:cs typeface="Times New Roman"/>
                <a:sym typeface="Times New Roman"/>
              </a:rPr>
              <a:t> have been linked to compromised gut integrity and heightened T1D risk. </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This increase in intestinal permeability allows toxins, food antigens, and infection factors to move from the gut to pancreatic lymph nodes to potentially induce or worsen T1D.</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2" name="Google Shape;12;p2"/>
          <p:cNvSpPr/>
          <p:nvPr/>
        </p:nvSpPr>
        <p:spPr>
          <a:xfrm>
            <a:off x="5144400" y="-5100"/>
            <a:ext cx="3999600" cy="5153700"/>
          </a:xfrm>
          <a:prstGeom prst="rect">
            <a:avLst/>
          </a:prstGeom>
          <a:gradFill>
            <a:gsLst>
              <a:gs pos="0">
                <a:schemeClr val="accent1"/>
              </a:gs>
              <a:gs pos="27000">
                <a:schemeClr val="accent1"/>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6596825" y="2596325"/>
            <a:ext cx="2547175" cy="2547175"/>
          </a:xfrm>
          <a:prstGeom prst="rect">
            <a:avLst/>
          </a:prstGeom>
          <a:noFill/>
          <a:ln>
            <a:noFill/>
          </a:ln>
        </p:spPr>
      </p:pic>
      <p:sp>
        <p:nvSpPr>
          <p:cNvPr id="14" name="Google Shape;14;p2"/>
          <p:cNvSpPr txBox="1">
            <a:spLocks noGrp="1"/>
          </p:cNvSpPr>
          <p:nvPr>
            <p:ph type="ctrTitle"/>
          </p:nvPr>
        </p:nvSpPr>
        <p:spPr>
          <a:xfrm rot="-5400000">
            <a:off x="1980000" y="1558950"/>
            <a:ext cx="51840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5200"/>
              <a:buNone/>
              <a:defRPr sz="5200">
                <a:solidFill>
                  <a:schemeClr val="accent1"/>
                </a:solidFill>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5" name="Google Shape;15;p2"/>
          <p:cNvSpPr txBox="1">
            <a:spLocks noGrp="1"/>
          </p:cNvSpPr>
          <p:nvPr>
            <p:ph type="subTitle" idx="1"/>
          </p:nvPr>
        </p:nvSpPr>
        <p:spPr>
          <a:xfrm rot="-5400000">
            <a:off x="2953500" y="2196150"/>
            <a:ext cx="51744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3F3F3"/>
              </a:buClr>
              <a:buSzPts val="2800"/>
              <a:buNone/>
              <a:defRPr sz="2800">
                <a:solidFill>
                  <a:srgbClr val="F3F3F3"/>
                </a:solidFill>
              </a:defRPr>
            </a:lvl1pPr>
            <a:lvl2pPr lvl="1" algn="ctr">
              <a:lnSpc>
                <a:spcPct val="100000"/>
              </a:lnSpc>
              <a:spcBef>
                <a:spcPts val="0"/>
              </a:spcBef>
              <a:spcAft>
                <a:spcPts val="0"/>
              </a:spcAft>
              <a:buClr>
                <a:srgbClr val="F3F3F3"/>
              </a:buClr>
              <a:buSzPts val="2800"/>
              <a:buNone/>
              <a:defRPr sz="2800">
                <a:solidFill>
                  <a:srgbClr val="F3F3F3"/>
                </a:solidFill>
              </a:defRPr>
            </a:lvl2pPr>
            <a:lvl3pPr lvl="2" algn="ctr">
              <a:lnSpc>
                <a:spcPct val="100000"/>
              </a:lnSpc>
              <a:spcBef>
                <a:spcPts val="0"/>
              </a:spcBef>
              <a:spcAft>
                <a:spcPts val="0"/>
              </a:spcAft>
              <a:buClr>
                <a:srgbClr val="F3F3F3"/>
              </a:buClr>
              <a:buSzPts val="2800"/>
              <a:buNone/>
              <a:defRPr sz="2800">
                <a:solidFill>
                  <a:srgbClr val="F3F3F3"/>
                </a:solidFill>
              </a:defRPr>
            </a:lvl3pPr>
            <a:lvl4pPr lvl="3" algn="ctr">
              <a:lnSpc>
                <a:spcPct val="100000"/>
              </a:lnSpc>
              <a:spcBef>
                <a:spcPts val="0"/>
              </a:spcBef>
              <a:spcAft>
                <a:spcPts val="0"/>
              </a:spcAft>
              <a:buClr>
                <a:srgbClr val="F3F3F3"/>
              </a:buClr>
              <a:buSzPts val="2800"/>
              <a:buNone/>
              <a:defRPr sz="2800">
                <a:solidFill>
                  <a:srgbClr val="F3F3F3"/>
                </a:solidFill>
              </a:defRPr>
            </a:lvl4pPr>
            <a:lvl5pPr lvl="4" algn="ctr">
              <a:lnSpc>
                <a:spcPct val="100000"/>
              </a:lnSpc>
              <a:spcBef>
                <a:spcPts val="0"/>
              </a:spcBef>
              <a:spcAft>
                <a:spcPts val="0"/>
              </a:spcAft>
              <a:buClr>
                <a:srgbClr val="F3F3F3"/>
              </a:buClr>
              <a:buSzPts val="2800"/>
              <a:buNone/>
              <a:defRPr sz="2800">
                <a:solidFill>
                  <a:srgbClr val="F3F3F3"/>
                </a:solidFill>
              </a:defRPr>
            </a:lvl5pPr>
            <a:lvl6pPr lvl="5" algn="ctr">
              <a:lnSpc>
                <a:spcPct val="100000"/>
              </a:lnSpc>
              <a:spcBef>
                <a:spcPts val="0"/>
              </a:spcBef>
              <a:spcAft>
                <a:spcPts val="0"/>
              </a:spcAft>
              <a:buClr>
                <a:srgbClr val="F3F3F3"/>
              </a:buClr>
              <a:buSzPts val="2800"/>
              <a:buNone/>
              <a:defRPr sz="2800">
                <a:solidFill>
                  <a:srgbClr val="F3F3F3"/>
                </a:solidFill>
              </a:defRPr>
            </a:lvl6pPr>
            <a:lvl7pPr lvl="6" algn="ctr">
              <a:lnSpc>
                <a:spcPct val="100000"/>
              </a:lnSpc>
              <a:spcBef>
                <a:spcPts val="0"/>
              </a:spcBef>
              <a:spcAft>
                <a:spcPts val="0"/>
              </a:spcAft>
              <a:buClr>
                <a:srgbClr val="F3F3F3"/>
              </a:buClr>
              <a:buSzPts val="2800"/>
              <a:buNone/>
              <a:defRPr sz="2800">
                <a:solidFill>
                  <a:srgbClr val="F3F3F3"/>
                </a:solidFill>
              </a:defRPr>
            </a:lvl7pPr>
            <a:lvl8pPr lvl="7" algn="ctr">
              <a:lnSpc>
                <a:spcPct val="100000"/>
              </a:lnSpc>
              <a:spcBef>
                <a:spcPts val="0"/>
              </a:spcBef>
              <a:spcAft>
                <a:spcPts val="0"/>
              </a:spcAft>
              <a:buClr>
                <a:srgbClr val="F3F3F3"/>
              </a:buClr>
              <a:buSzPts val="2800"/>
              <a:buNone/>
              <a:defRPr sz="2800">
                <a:solidFill>
                  <a:srgbClr val="F3F3F3"/>
                </a:solidFill>
              </a:defRPr>
            </a:lvl8pPr>
            <a:lvl9pPr lvl="8" algn="ctr">
              <a:lnSpc>
                <a:spcPct val="100000"/>
              </a:lnSpc>
              <a:spcBef>
                <a:spcPts val="0"/>
              </a:spcBef>
              <a:spcAft>
                <a:spcPts val="0"/>
              </a:spcAft>
              <a:buClr>
                <a:srgbClr val="F3F3F3"/>
              </a:buClr>
              <a:buSzPts val="2800"/>
              <a:buNone/>
              <a:defRPr sz="2800">
                <a:solidFill>
                  <a:srgbClr val="F3F3F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p:nvPr/>
        </p:nvSpPr>
        <p:spPr>
          <a:xfrm rot="10800000">
            <a:off x="-50" y="-5100"/>
            <a:ext cx="2233500" cy="51537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body" idx="1"/>
          </p:nvPr>
        </p:nvSpPr>
        <p:spPr>
          <a:xfrm>
            <a:off x="3391200" y="1152475"/>
            <a:ext cx="54411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3"/>
          <p:cNvSpPr txBox="1">
            <a:spLocks noGrp="1"/>
          </p:cNvSpPr>
          <p:nvPr>
            <p:ph type="title"/>
          </p:nvPr>
        </p:nvSpPr>
        <p:spPr>
          <a:xfrm rot="-5400000">
            <a:off x="-717150" y="2280900"/>
            <a:ext cx="51960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3F3F3"/>
              </a:buClr>
              <a:buSzPts val="2800"/>
              <a:buNone/>
              <a:defRPr>
                <a:solidFill>
                  <a:srgbClr val="F3F3F3"/>
                </a:solidFill>
              </a:defRPr>
            </a:lvl1pPr>
            <a:lvl2pPr lvl="1">
              <a:spcBef>
                <a:spcPts val="0"/>
              </a:spcBef>
              <a:spcAft>
                <a:spcPts val="0"/>
              </a:spcAft>
              <a:buClr>
                <a:srgbClr val="F3F3F3"/>
              </a:buClr>
              <a:buSzPts val="2800"/>
              <a:buNone/>
              <a:defRPr>
                <a:solidFill>
                  <a:srgbClr val="F3F3F3"/>
                </a:solidFill>
              </a:defRPr>
            </a:lvl2pPr>
            <a:lvl3pPr lvl="2">
              <a:spcBef>
                <a:spcPts val="0"/>
              </a:spcBef>
              <a:spcAft>
                <a:spcPts val="0"/>
              </a:spcAft>
              <a:buClr>
                <a:srgbClr val="F3F3F3"/>
              </a:buClr>
              <a:buSzPts val="2800"/>
              <a:buNone/>
              <a:defRPr>
                <a:solidFill>
                  <a:srgbClr val="F3F3F3"/>
                </a:solidFill>
              </a:defRPr>
            </a:lvl3pPr>
            <a:lvl4pPr lvl="3">
              <a:spcBef>
                <a:spcPts val="0"/>
              </a:spcBef>
              <a:spcAft>
                <a:spcPts val="0"/>
              </a:spcAft>
              <a:buClr>
                <a:srgbClr val="F3F3F3"/>
              </a:buClr>
              <a:buSzPts val="2800"/>
              <a:buNone/>
              <a:defRPr>
                <a:solidFill>
                  <a:srgbClr val="F3F3F3"/>
                </a:solidFill>
              </a:defRPr>
            </a:lvl4pPr>
            <a:lvl5pPr lvl="4">
              <a:spcBef>
                <a:spcPts val="0"/>
              </a:spcBef>
              <a:spcAft>
                <a:spcPts val="0"/>
              </a:spcAft>
              <a:buClr>
                <a:srgbClr val="F3F3F3"/>
              </a:buClr>
              <a:buSzPts val="2800"/>
              <a:buNone/>
              <a:defRPr>
                <a:solidFill>
                  <a:srgbClr val="F3F3F3"/>
                </a:solidFill>
              </a:defRPr>
            </a:lvl5pPr>
            <a:lvl6pPr lvl="5">
              <a:spcBef>
                <a:spcPts val="0"/>
              </a:spcBef>
              <a:spcAft>
                <a:spcPts val="0"/>
              </a:spcAft>
              <a:buClr>
                <a:srgbClr val="F3F3F3"/>
              </a:buClr>
              <a:buSzPts val="2800"/>
              <a:buNone/>
              <a:defRPr>
                <a:solidFill>
                  <a:srgbClr val="F3F3F3"/>
                </a:solidFill>
              </a:defRPr>
            </a:lvl6pPr>
            <a:lvl7pPr lvl="6">
              <a:spcBef>
                <a:spcPts val="0"/>
              </a:spcBef>
              <a:spcAft>
                <a:spcPts val="0"/>
              </a:spcAft>
              <a:buClr>
                <a:srgbClr val="F3F3F3"/>
              </a:buClr>
              <a:buSzPts val="2800"/>
              <a:buNone/>
              <a:defRPr>
                <a:solidFill>
                  <a:srgbClr val="F3F3F3"/>
                </a:solidFill>
              </a:defRPr>
            </a:lvl7pPr>
            <a:lvl8pPr lvl="7">
              <a:spcBef>
                <a:spcPts val="0"/>
              </a:spcBef>
              <a:spcAft>
                <a:spcPts val="0"/>
              </a:spcAft>
              <a:buClr>
                <a:srgbClr val="F3F3F3"/>
              </a:buClr>
              <a:buSzPts val="2800"/>
              <a:buNone/>
              <a:defRPr>
                <a:solidFill>
                  <a:srgbClr val="F3F3F3"/>
                </a:solidFill>
              </a:defRPr>
            </a:lvl8pPr>
            <a:lvl9pPr lvl="8">
              <a:spcBef>
                <a:spcPts val="0"/>
              </a:spcBef>
              <a:spcAft>
                <a:spcPts val="0"/>
              </a:spcAft>
              <a:buClr>
                <a:srgbClr val="F3F3F3"/>
              </a:buClr>
              <a:buSzPts val="2800"/>
              <a:buNone/>
              <a:defRPr>
                <a:solidFill>
                  <a:srgbClr val="F3F3F3"/>
                </a:solidFill>
              </a:defRPr>
            </a:lvl9pPr>
          </a:lstStyle>
          <a:p>
            <a:endParaRPr/>
          </a:p>
        </p:txBody>
      </p:sp>
      <p:sp>
        <p:nvSpPr>
          <p:cNvPr id="21" name="Google Shape;21;p3"/>
          <p:cNvSpPr txBox="1">
            <a:spLocks noGrp="1"/>
          </p:cNvSpPr>
          <p:nvPr>
            <p:ph type="subTitle" idx="2"/>
          </p:nvPr>
        </p:nvSpPr>
        <p:spPr>
          <a:xfrm rot="-5400000">
            <a:off x="1065600" y="3578850"/>
            <a:ext cx="2596800" cy="3936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chemeClr val="accent1"/>
                </a:solidFill>
              </a:defRPr>
            </a:lvl1pPr>
            <a:lvl2pPr lvl="1">
              <a:spcBef>
                <a:spcPts val="1600"/>
              </a:spcBef>
              <a:spcAft>
                <a:spcPts val="0"/>
              </a:spcAft>
              <a:buNone/>
              <a:defRPr>
                <a:solidFill>
                  <a:srgbClr val="6FA8DC"/>
                </a:solidFill>
              </a:defRPr>
            </a:lvl2pPr>
            <a:lvl3pPr lvl="2">
              <a:spcBef>
                <a:spcPts val="1600"/>
              </a:spcBef>
              <a:spcAft>
                <a:spcPts val="0"/>
              </a:spcAft>
              <a:buNone/>
              <a:defRPr>
                <a:solidFill>
                  <a:srgbClr val="6FA8DC"/>
                </a:solidFill>
              </a:defRPr>
            </a:lvl3pPr>
            <a:lvl4pPr lvl="3">
              <a:spcBef>
                <a:spcPts val="1600"/>
              </a:spcBef>
              <a:spcAft>
                <a:spcPts val="0"/>
              </a:spcAft>
              <a:buNone/>
              <a:defRPr>
                <a:solidFill>
                  <a:srgbClr val="6FA8DC"/>
                </a:solidFill>
              </a:defRPr>
            </a:lvl4pPr>
            <a:lvl5pPr lvl="4">
              <a:spcBef>
                <a:spcPts val="1600"/>
              </a:spcBef>
              <a:spcAft>
                <a:spcPts val="0"/>
              </a:spcAft>
              <a:buNone/>
              <a:defRPr>
                <a:solidFill>
                  <a:srgbClr val="6FA8DC"/>
                </a:solidFill>
              </a:defRPr>
            </a:lvl5pPr>
            <a:lvl6pPr lvl="5">
              <a:spcBef>
                <a:spcPts val="1600"/>
              </a:spcBef>
              <a:spcAft>
                <a:spcPts val="0"/>
              </a:spcAft>
              <a:buNone/>
              <a:defRPr>
                <a:solidFill>
                  <a:srgbClr val="6FA8DC"/>
                </a:solidFill>
              </a:defRPr>
            </a:lvl6pPr>
            <a:lvl7pPr lvl="6">
              <a:spcBef>
                <a:spcPts val="1600"/>
              </a:spcBef>
              <a:spcAft>
                <a:spcPts val="0"/>
              </a:spcAft>
              <a:buNone/>
              <a:defRPr>
                <a:solidFill>
                  <a:srgbClr val="6FA8DC"/>
                </a:solidFill>
              </a:defRPr>
            </a:lvl7pPr>
            <a:lvl8pPr lvl="7">
              <a:spcBef>
                <a:spcPts val="1600"/>
              </a:spcBef>
              <a:spcAft>
                <a:spcPts val="0"/>
              </a:spcAft>
              <a:buNone/>
              <a:defRPr>
                <a:solidFill>
                  <a:srgbClr val="6FA8DC"/>
                </a:solidFill>
              </a:defRPr>
            </a:lvl8pPr>
            <a:lvl9pPr lvl="8">
              <a:spcBef>
                <a:spcPts val="1600"/>
              </a:spcBef>
              <a:spcAft>
                <a:spcPts val="1600"/>
              </a:spcAft>
              <a:buNone/>
              <a:defRPr>
                <a:solidFill>
                  <a:srgbClr val="6FA8DC"/>
                </a:solidFill>
              </a:defRPr>
            </a:lvl9pPr>
          </a:lstStyle>
          <a:p>
            <a:endParaRPr/>
          </a:p>
        </p:txBody>
      </p:sp>
      <p:sp>
        <p:nvSpPr>
          <p:cNvPr id="22" name="Google Shape;22;p3"/>
          <p:cNvSpPr txBox="1">
            <a:spLocks noGrp="1"/>
          </p:cNvSpPr>
          <p:nvPr>
            <p:ph type="subTitle" idx="3"/>
          </p:nvPr>
        </p:nvSpPr>
        <p:spPr>
          <a:xfrm>
            <a:off x="3453000" y="518250"/>
            <a:ext cx="4654800" cy="39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5" name="Google Shape;25;p4"/>
          <p:cNvSpPr txBox="1">
            <a:spLocks noGrp="1"/>
          </p:cNvSpPr>
          <p:nvPr>
            <p:ph type="title"/>
          </p:nvPr>
        </p:nvSpPr>
        <p:spPr>
          <a:xfrm>
            <a:off x="2942850" y="216525"/>
            <a:ext cx="5196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82828"/>
              </a:buClr>
              <a:buSzPts val="2800"/>
              <a:buNone/>
              <a:defRPr>
                <a:solidFill>
                  <a:srgbClr val="282828"/>
                </a:solidFill>
              </a:defRPr>
            </a:lvl1pPr>
            <a:lvl2pPr lvl="1" rtl="0">
              <a:spcBef>
                <a:spcPts val="0"/>
              </a:spcBef>
              <a:spcAft>
                <a:spcPts val="0"/>
              </a:spcAft>
              <a:buClr>
                <a:srgbClr val="282828"/>
              </a:buClr>
              <a:buSzPts val="2800"/>
              <a:buNone/>
              <a:defRPr>
                <a:solidFill>
                  <a:srgbClr val="282828"/>
                </a:solidFill>
              </a:defRPr>
            </a:lvl2pPr>
            <a:lvl3pPr lvl="2" rtl="0">
              <a:spcBef>
                <a:spcPts val="0"/>
              </a:spcBef>
              <a:spcAft>
                <a:spcPts val="0"/>
              </a:spcAft>
              <a:buClr>
                <a:srgbClr val="282828"/>
              </a:buClr>
              <a:buSzPts val="2800"/>
              <a:buNone/>
              <a:defRPr>
                <a:solidFill>
                  <a:srgbClr val="282828"/>
                </a:solidFill>
              </a:defRPr>
            </a:lvl3pPr>
            <a:lvl4pPr lvl="3" rtl="0">
              <a:spcBef>
                <a:spcPts val="0"/>
              </a:spcBef>
              <a:spcAft>
                <a:spcPts val="0"/>
              </a:spcAft>
              <a:buClr>
                <a:srgbClr val="282828"/>
              </a:buClr>
              <a:buSzPts val="2800"/>
              <a:buNone/>
              <a:defRPr>
                <a:solidFill>
                  <a:srgbClr val="282828"/>
                </a:solidFill>
              </a:defRPr>
            </a:lvl4pPr>
            <a:lvl5pPr lvl="4" rtl="0">
              <a:spcBef>
                <a:spcPts val="0"/>
              </a:spcBef>
              <a:spcAft>
                <a:spcPts val="0"/>
              </a:spcAft>
              <a:buClr>
                <a:srgbClr val="282828"/>
              </a:buClr>
              <a:buSzPts val="2800"/>
              <a:buNone/>
              <a:defRPr>
                <a:solidFill>
                  <a:srgbClr val="282828"/>
                </a:solidFill>
              </a:defRPr>
            </a:lvl5pPr>
            <a:lvl6pPr lvl="5" rtl="0">
              <a:spcBef>
                <a:spcPts val="0"/>
              </a:spcBef>
              <a:spcAft>
                <a:spcPts val="0"/>
              </a:spcAft>
              <a:buClr>
                <a:srgbClr val="282828"/>
              </a:buClr>
              <a:buSzPts val="2800"/>
              <a:buNone/>
              <a:defRPr>
                <a:solidFill>
                  <a:srgbClr val="282828"/>
                </a:solidFill>
              </a:defRPr>
            </a:lvl6pPr>
            <a:lvl7pPr lvl="6" rtl="0">
              <a:spcBef>
                <a:spcPts val="0"/>
              </a:spcBef>
              <a:spcAft>
                <a:spcPts val="0"/>
              </a:spcAft>
              <a:buClr>
                <a:srgbClr val="282828"/>
              </a:buClr>
              <a:buSzPts val="2800"/>
              <a:buNone/>
              <a:defRPr>
                <a:solidFill>
                  <a:srgbClr val="282828"/>
                </a:solidFill>
              </a:defRPr>
            </a:lvl7pPr>
            <a:lvl8pPr lvl="7" rtl="0">
              <a:spcBef>
                <a:spcPts val="0"/>
              </a:spcBef>
              <a:spcAft>
                <a:spcPts val="0"/>
              </a:spcAft>
              <a:buClr>
                <a:srgbClr val="282828"/>
              </a:buClr>
              <a:buSzPts val="2800"/>
              <a:buNone/>
              <a:defRPr>
                <a:solidFill>
                  <a:srgbClr val="282828"/>
                </a:solidFill>
              </a:defRPr>
            </a:lvl8pPr>
            <a:lvl9pPr lvl="8" rtl="0">
              <a:spcBef>
                <a:spcPts val="0"/>
              </a:spcBef>
              <a:spcAft>
                <a:spcPts val="0"/>
              </a:spcAft>
              <a:buClr>
                <a:srgbClr val="282828"/>
              </a:buClr>
              <a:buSzPts val="2800"/>
              <a:buNone/>
              <a:defRPr>
                <a:solidFill>
                  <a:srgbClr val="282828"/>
                </a:solidFill>
              </a:defRPr>
            </a:lvl9pPr>
          </a:lstStyle>
          <a:p>
            <a:endParaRPr/>
          </a:p>
        </p:txBody>
      </p:sp>
      <p:sp>
        <p:nvSpPr>
          <p:cNvPr id="26" name="Google Shape;26;p4"/>
          <p:cNvSpPr txBox="1">
            <a:spLocks noGrp="1"/>
          </p:cNvSpPr>
          <p:nvPr>
            <p:ph type="subTitle" idx="1"/>
          </p:nvPr>
        </p:nvSpPr>
        <p:spPr>
          <a:xfrm>
            <a:off x="2942850" y="1413975"/>
            <a:ext cx="25968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a:endParaRPr/>
          </a:p>
        </p:txBody>
      </p:sp>
      <p:sp>
        <p:nvSpPr>
          <p:cNvPr id="27" name="Google Shape;27;p4"/>
          <p:cNvSpPr/>
          <p:nvPr/>
        </p:nvSpPr>
        <p:spPr>
          <a:xfrm rot="10800000">
            <a:off x="8138850" y="4280700"/>
            <a:ext cx="1042200" cy="9066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 name="Google Shape;28;p4"/>
          <p:cNvSpPr/>
          <p:nvPr/>
        </p:nvSpPr>
        <p:spPr>
          <a:xfrm rot="10800000">
            <a:off x="7886175" y="4150225"/>
            <a:ext cx="1042200" cy="9066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 name="Google Shape;29;p4"/>
          <p:cNvSpPr/>
          <p:nvPr/>
        </p:nvSpPr>
        <p:spPr>
          <a:xfrm rot="10800000">
            <a:off x="8565750" y="-65800"/>
            <a:ext cx="615300" cy="5913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 name="Google Shape;30;p4"/>
          <p:cNvSpPr/>
          <p:nvPr/>
        </p:nvSpPr>
        <p:spPr>
          <a:xfrm rot="-5400000">
            <a:off x="8481750" y="98896"/>
            <a:ext cx="530100" cy="5640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 name="Google Shape;31;p4"/>
          <p:cNvSpPr/>
          <p:nvPr/>
        </p:nvSpPr>
        <p:spPr>
          <a:xfrm rot="10800000">
            <a:off x="-63150" y="-65825"/>
            <a:ext cx="939000" cy="8979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type="blank">
  <p:cSld name="BLANK">
    <p:spTree>
      <p:nvGrpSpPr>
        <p:cNvPr id="1" name="Shape 32"/>
        <p:cNvGrpSpPr/>
        <p:nvPr/>
      </p:nvGrpSpPr>
      <p:grpSpPr>
        <a:xfrm>
          <a:off x="0" y="0"/>
          <a:ext cx="0" cy="0"/>
          <a:chOff x="0" y="0"/>
          <a:chExt cx="0" cy="0"/>
        </a:xfrm>
      </p:grpSpPr>
      <p:sp>
        <p:nvSpPr>
          <p:cNvPr id="33" name="Google Shape;33;p5"/>
          <p:cNvSpPr/>
          <p:nvPr/>
        </p:nvSpPr>
        <p:spPr>
          <a:xfrm rot="5400000">
            <a:off x="3988375" y="-36500"/>
            <a:ext cx="1191600" cy="91683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35" name="Google Shape;35;p5"/>
          <p:cNvSpPr txBox="1">
            <a:spLocks noGrp="1"/>
          </p:cNvSpPr>
          <p:nvPr>
            <p:ph type="title"/>
          </p:nvPr>
        </p:nvSpPr>
        <p:spPr>
          <a:xfrm>
            <a:off x="73350" y="3797250"/>
            <a:ext cx="558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1pPr>
            <a:lvl2pPr lvl="1"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2pPr>
            <a:lvl3pPr lvl="2"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3pPr>
            <a:lvl4pPr lvl="3"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4pPr>
            <a:lvl5pPr lvl="4"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5pPr>
            <a:lvl6pPr lvl="5"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6pPr>
            <a:lvl7pPr lvl="6"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7pPr>
            <a:lvl8pPr lvl="7"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8pPr>
            <a:lvl9pPr lvl="8"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9pPr>
          </a:lstStyle>
          <a:p>
            <a:endParaRPr/>
          </a:p>
        </p:txBody>
      </p:sp>
      <p:sp>
        <p:nvSpPr>
          <p:cNvPr id="36" name="Google Shape;36;p5"/>
          <p:cNvSpPr txBox="1">
            <a:spLocks noGrp="1"/>
          </p:cNvSpPr>
          <p:nvPr>
            <p:ph type="subTitle" idx="1"/>
          </p:nvPr>
        </p:nvSpPr>
        <p:spPr>
          <a:xfrm>
            <a:off x="73350" y="3403650"/>
            <a:ext cx="46548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1"/>
                </a:solidFill>
                <a:latin typeface="Montserrat"/>
                <a:ea typeface="Montserrat"/>
                <a:cs typeface="Montserrat"/>
                <a:sym typeface="Montserrat"/>
              </a:defRPr>
            </a:lvl1pPr>
            <a:lvl2pPr lvl="1" rtl="0">
              <a:spcBef>
                <a:spcPts val="1600"/>
              </a:spcBef>
              <a:spcAft>
                <a:spcPts val="0"/>
              </a:spcAft>
              <a:buNone/>
              <a:defRPr sz="3600" b="1">
                <a:solidFill>
                  <a:srgbClr val="6FA8DC"/>
                </a:solidFill>
                <a:latin typeface="Montserrat"/>
                <a:ea typeface="Montserrat"/>
                <a:cs typeface="Montserrat"/>
                <a:sym typeface="Montserrat"/>
              </a:defRPr>
            </a:lvl2pPr>
            <a:lvl3pPr lvl="2" rtl="0">
              <a:spcBef>
                <a:spcPts val="1600"/>
              </a:spcBef>
              <a:spcAft>
                <a:spcPts val="0"/>
              </a:spcAft>
              <a:buNone/>
              <a:defRPr sz="3600" b="1">
                <a:solidFill>
                  <a:srgbClr val="6FA8DC"/>
                </a:solidFill>
                <a:latin typeface="Montserrat"/>
                <a:ea typeface="Montserrat"/>
                <a:cs typeface="Montserrat"/>
                <a:sym typeface="Montserrat"/>
              </a:defRPr>
            </a:lvl3pPr>
            <a:lvl4pPr lvl="3" rtl="0">
              <a:spcBef>
                <a:spcPts val="1600"/>
              </a:spcBef>
              <a:spcAft>
                <a:spcPts val="0"/>
              </a:spcAft>
              <a:buNone/>
              <a:defRPr sz="3600" b="1">
                <a:solidFill>
                  <a:srgbClr val="6FA8DC"/>
                </a:solidFill>
                <a:latin typeface="Montserrat"/>
                <a:ea typeface="Montserrat"/>
                <a:cs typeface="Montserrat"/>
                <a:sym typeface="Montserrat"/>
              </a:defRPr>
            </a:lvl4pPr>
            <a:lvl5pPr lvl="4" rtl="0">
              <a:spcBef>
                <a:spcPts val="1600"/>
              </a:spcBef>
              <a:spcAft>
                <a:spcPts val="0"/>
              </a:spcAft>
              <a:buNone/>
              <a:defRPr sz="3600" b="1">
                <a:solidFill>
                  <a:srgbClr val="6FA8DC"/>
                </a:solidFill>
                <a:latin typeface="Montserrat"/>
                <a:ea typeface="Montserrat"/>
                <a:cs typeface="Montserrat"/>
                <a:sym typeface="Montserrat"/>
              </a:defRPr>
            </a:lvl5pPr>
            <a:lvl6pPr lvl="5" rtl="0">
              <a:spcBef>
                <a:spcPts val="1600"/>
              </a:spcBef>
              <a:spcAft>
                <a:spcPts val="0"/>
              </a:spcAft>
              <a:buNone/>
              <a:defRPr sz="3600" b="1">
                <a:solidFill>
                  <a:srgbClr val="6FA8DC"/>
                </a:solidFill>
                <a:latin typeface="Montserrat"/>
                <a:ea typeface="Montserrat"/>
                <a:cs typeface="Montserrat"/>
                <a:sym typeface="Montserrat"/>
              </a:defRPr>
            </a:lvl6pPr>
            <a:lvl7pPr lvl="6" rtl="0">
              <a:spcBef>
                <a:spcPts val="1600"/>
              </a:spcBef>
              <a:spcAft>
                <a:spcPts val="0"/>
              </a:spcAft>
              <a:buNone/>
              <a:defRPr sz="3600" b="1">
                <a:solidFill>
                  <a:srgbClr val="6FA8DC"/>
                </a:solidFill>
                <a:latin typeface="Montserrat"/>
                <a:ea typeface="Montserrat"/>
                <a:cs typeface="Montserrat"/>
                <a:sym typeface="Montserrat"/>
              </a:defRPr>
            </a:lvl7pPr>
            <a:lvl8pPr lvl="7" rtl="0">
              <a:spcBef>
                <a:spcPts val="1600"/>
              </a:spcBef>
              <a:spcAft>
                <a:spcPts val="0"/>
              </a:spcAft>
              <a:buNone/>
              <a:defRPr sz="3600" b="1">
                <a:solidFill>
                  <a:srgbClr val="6FA8DC"/>
                </a:solidFill>
                <a:latin typeface="Montserrat"/>
                <a:ea typeface="Montserrat"/>
                <a:cs typeface="Montserrat"/>
                <a:sym typeface="Montserrat"/>
              </a:defRPr>
            </a:lvl8pPr>
            <a:lvl9pPr lvl="8" rtl="0">
              <a:spcBef>
                <a:spcPts val="1600"/>
              </a:spcBef>
              <a:spcAft>
                <a:spcPts val="1600"/>
              </a:spcAft>
              <a:buNone/>
              <a:defRPr sz="3600" b="1">
                <a:solidFill>
                  <a:srgbClr val="6FA8DC"/>
                </a:solidFill>
                <a:latin typeface="Montserrat"/>
                <a:ea typeface="Montserrat"/>
                <a:cs typeface="Montserrat"/>
                <a:sym typeface="Montserrat"/>
              </a:defRPr>
            </a:lvl9pPr>
          </a:lstStyle>
          <a:p>
            <a:endParaRPr/>
          </a:p>
        </p:txBody>
      </p:sp>
      <p:sp>
        <p:nvSpPr>
          <p:cNvPr id="37" name="Google Shape;37;p5"/>
          <p:cNvSpPr txBox="1">
            <a:spLocks noGrp="1"/>
          </p:cNvSpPr>
          <p:nvPr>
            <p:ph type="body" idx="2"/>
          </p:nvPr>
        </p:nvSpPr>
        <p:spPr>
          <a:xfrm>
            <a:off x="631200" y="480475"/>
            <a:ext cx="5441100" cy="2923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1">
  <p:cSld name="BLANK_3">
    <p:spTree>
      <p:nvGrpSpPr>
        <p:cNvPr id="1" name="Shape 38"/>
        <p:cNvGrpSpPr/>
        <p:nvPr/>
      </p:nvGrpSpPr>
      <p:grpSpPr>
        <a:xfrm>
          <a:off x="0" y="0"/>
          <a:ext cx="0" cy="0"/>
          <a:chOff x="0" y="0"/>
          <a:chExt cx="0" cy="0"/>
        </a:xfrm>
      </p:grpSpPr>
      <p:sp>
        <p:nvSpPr>
          <p:cNvPr id="39" name="Google Shape;3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6"/>
          <p:cNvSpPr txBox="1">
            <a:spLocks noGrp="1"/>
          </p:cNvSpPr>
          <p:nvPr>
            <p:ph type="title"/>
          </p:nvPr>
        </p:nvSpPr>
        <p:spPr>
          <a:xfrm>
            <a:off x="73350" y="3797250"/>
            <a:ext cx="558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1pPr>
            <a:lvl2pPr lvl="1">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2pPr>
            <a:lvl3pPr lvl="2">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3pPr>
            <a:lvl4pPr lvl="3">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4pPr>
            <a:lvl5pPr lvl="4">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5pPr>
            <a:lvl6pPr lvl="5">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6pPr>
            <a:lvl7pPr lvl="6">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7pPr>
            <a:lvl8pPr lvl="7">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8pPr>
            <a:lvl9pPr lvl="8">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9pPr>
          </a:lstStyle>
          <a:p>
            <a:endParaRPr/>
          </a:p>
        </p:txBody>
      </p:sp>
      <p:sp>
        <p:nvSpPr>
          <p:cNvPr id="41" name="Google Shape;41;p6"/>
          <p:cNvSpPr txBox="1">
            <a:spLocks noGrp="1"/>
          </p:cNvSpPr>
          <p:nvPr>
            <p:ph type="subTitle" idx="1"/>
          </p:nvPr>
        </p:nvSpPr>
        <p:spPr>
          <a:xfrm>
            <a:off x="73350" y="3403650"/>
            <a:ext cx="4654800" cy="393600"/>
          </a:xfrm>
          <a:prstGeom prst="rect">
            <a:avLst/>
          </a:prstGeom>
        </p:spPr>
        <p:txBody>
          <a:bodyPr spcFirstLastPara="1" wrap="square" lIns="91425" tIns="91425" rIns="91425" bIns="91425" anchor="t" anchorCtr="0">
            <a:noAutofit/>
          </a:bodyPr>
          <a:lstStyle>
            <a:lvl1pPr lvl="0">
              <a:spcBef>
                <a:spcPts val="0"/>
              </a:spcBef>
              <a:spcAft>
                <a:spcPts val="0"/>
              </a:spcAft>
              <a:buNone/>
              <a:defRPr sz="3600" b="1">
                <a:solidFill>
                  <a:schemeClr val="accent1"/>
                </a:solidFill>
                <a:latin typeface="Montserrat"/>
                <a:ea typeface="Montserrat"/>
                <a:cs typeface="Montserrat"/>
                <a:sym typeface="Montserrat"/>
              </a:defRPr>
            </a:lvl1pPr>
            <a:lvl2pPr lvl="1">
              <a:spcBef>
                <a:spcPts val="1600"/>
              </a:spcBef>
              <a:spcAft>
                <a:spcPts val="0"/>
              </a:spcAft>
              <a:buNone/>
              <a:defRPr sz="3600" b="1">
                <a:solidFill>
                  <a:srgbClr val="6FA8DC"/>
                </a:solidFill>
                <a:latin typeface="Montserrat"/>
                <a:ea typeface="Montserrat"/>
                <a:cs typeface="Montserrat"/>
                <a:sym typeface="Montserrat"/>
              </a:defRPr>
            </a:lvl2pPr>
            <a:lvl3pPr lvl="2">
              <a:spcBef>
                <a:spcPts val="1600"/>
              </a:spcBef>
              <a:spcAft>
                <a:spcPts val="0"/>
              </a:spcAft>
              <a:buNone/>
              <a:defRPr sz="3600" b="1">
                <a:solidFill>
                  <a:srgbClr val="6FA8DC"/>
                </a:solidFill>
                <a:latin typeface="Montserrat"/>
                <a:ea typeface="Montserrat"/>
                <a:cs typeface="Montserrat"/>
                <a:sym typeface="Montserrat"/>
              </a:defRPr>
            </a:lvl3pPr>
            <a:lvl4pPr lvl="3">
              <a:spcBef>
                <a:spcPts val="1600"/>
              </a:spcBef>
              <a:spcAft>
                <a:spcPts val="0"/>
              </a:spcAft>
              <a:buNone/>
              <a:defRPr sz="3600" b="1">
                <a:solidFill>
                  <a:srgbClr val="6FA8DC"/>
                </a:solidFill>
                <a:latin typeface="Montserrat"/>
                <a:ea typeface="Montserrat"/>
                <a:cs typeface="Montserrat"/>
                <a:sym typeface="Montserrat"/>
              </a:defRPr>
            </a:lvl4pPr>
            <a:lvl5pPr lvl="4">
              <a:spcBef>
                <a:spcPts val="1600"/>
              </a:spcBef>
              <a:spcAft>
                <a:spcPts val="0"/>
              </a:spcAft>
              <a:buNone/>
              <a:defRPr sz="3600" b="1">
                <a:solidFill>
                  <a:srgbClr val="6FA8DC"/>
                </a:solidFill>
                <a:latin typeface="Montserrat"/>
                <a:ea typeface="Montserrat"/>
                <a:cs typeface="Montserrat"/>
                <a:sym typeface="Montserrat"/>
              </a:defRPr>
            </a:lvl5pPr>
            <a:lvl6pPr lvl="5">
              <a:spcBef>
                <a:spcPts val="1600"/>
              </a:spcBef>
              <a:spcAft>
                <a:spcPts val="0"/>
              </a:spcAft>
              <a:buNone/>
              <a:defRPr sz="3600" b="1">
                <a:solidFill>
                  <a:srgbClr val="6FA8DC"/>
                </a:solidFill>
                <a:latin typeface="Montserrat"/>
                <a:ea typeface="Montserrat"/>
                <a:cs typeface="Montserrat"/>
                <a:sym typeface="Montserrat"/>
              </a:defRPr>
            </a:lvl6pPr>
            <a:lvl7pPr lvl="6">
              <a:spcBef>
                <a:spcPts val="1600"/>
              </a:spcBef>
              <a:spcAft>
                <a:spcPts val="0"/>
              </a:spcAft>
              <a:buNone/>
              <a:defRPr sz="3600" b="1">
                <a:solidFill>
                  <a:srgbClr val="6FA8DC"/>
                </a:solidFill>
                <a:latin typeface="Montserrat"/>
                <a:ea typeface="Montserrat"/>
                <a:cs typeface="Montserrat"/>
                <a:sym typeface="Montserrat"/>
              </a:defRPr>
            </a:lvl7pPr>
            <a:lvl8pPr lvl="7">
              <a:spcBef>
                <a:spcPts val="1600"/>
              </a:spcBef>
              <a:spcAft>
                <a:spcPts val="0"/>
              </a:spcAft>
              <a:buNone/>
              <a:defRPr sz="3600" b="1">
                <a:solidFill>
                  <a:srgbClr val="6FA8DC"/>
                </a:solidFill>
                <a:latin typeface="Montserrat"/>
                <a:ea typeface="Montserrat"/>
                <a:cs typeface="Montserrat"/>
                <a:sym typeface="Montserrat"/>
              </a:defRPr>
            </a:lvl8pPr>
            <a:lvl9pPr lvl="8">
              <a:spcBef>
                <a:spcPts val="1600"/>
              </a:spcBef>
              <a:spcAft>
                <a:spcPts val="1600"/>
              </a:spcAft>
              <a:buNone/>
              <a:defRPr sz="3600" b="1">
                <a:solidFill>
                  <a:srgbClr val="6FA8DC"/>
                </a:solidFill>
                <a:latin typeface="Montserrat"/>
                <a:ea typeface="Montserrat"/>
                <a:cs typeface="Montserrat"/>
                <a:sym typeface="Montserrat"/>
              </a:defRPr>
            </a:lvl9pPr>
          </a:lstStyle>
          <a:p>
            <a:endParaRPr/>
          </a:p>
        </p:txBody>
      </p:sp>
      <p:sp>
        <p:nvSpPr>
          <p:cNvPr id="42" name="Google Shape;42;p6"/>
          <p:cNvSpPr txBox="1">
            <a:spLocks noGrp="1"/>
          </p:cNvSpPr>
          <p:nvPr>
            <p:ph type="body" idx="2"/>
          </p:nvPr>
        </p:nvSpPr>
        <p:spPr>
          <a:xfrm>
            <a:off x="631200" y="480475"/>
            <a:ext cx="5441100" cy="29232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BLANK_2">
    <p:spTree>
      <p:nvGrpSpPr>
        <p:cNvPr id="1" name="Shape 43"/>
        <p:cNvGrpSpPr/>
        <p:nvPr/>
      </p:nvGrpSpPr>
      <p:grpSpPr>
        <a:xfrm>
          <a:off x="0" y="0"/>
          <a:ext cx="0" cy="0"/>
          <a:chOff x="0" y="0"/>
          <a:chExt cx="0" cy="0"/>
        </a:xfrm>
      </p:grpSpPr>
      <p:sp>
        <p:nvSpPr>
          <p:cNvPr id="44" name="Google Shape;44;p7"/>
          <p:cNvSpPr/>
          <p:nvPr/>
        </p:nvSpPr>
        <p:spPr>
          <a:xfrm rot="5400000">
            <a:off x="3167850" y="-839850"/>
            <a:ext cx="2815500" cy="91512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7"/>
          <p:cNvSpPr txBox="1">
            <a:spLocks noGrp="1"/>
          </p:cNvSpPr>
          <p:nvPr>
            <p:ph type="title"/>
          </p:nvPr>
        </p:nvSpPr>
        <p:spPr>
          <a:xfrm>
            <a:off x="0" y="2332650"/>
            <a:ext cx="909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1pPr>
            <a:lvl2pPr lvl="1"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2pPr>
            <a:lvl3pPr lvl="2"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3pPr>
            <a:lvl4pPr lvl="3"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4pPr>
            <a:lvl5pPr lvl="4"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5pPr>
            <a:lvl6pPr lvl="5"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6pPr>
            <a:lvl7pPr lvl="6"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7pPr>
            <a:lvl8pPr lvl="7"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8pPr>
            <a:lvl9pPr lvl="8"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9pPr>
          </a:lstStyle>
          <a:p>
            <a:endParaRPr/>
          </a:p>
        </p:txBody>
      </p:sp>
      <p:sp>
        <p:nvSpPr>
          <p:cNvPr id="47" name="Google Shape;47;p7"/>
          <p:cNvSpPr txBox="1">
            <a:spLocks noGrp="1"/>
          </p:cNvSpPr>
          <p:nvPr>
            <p:ph type="subTitle" idx="1"/>
          </p:nvPr>
        </p:nvSpPr>
        <p:spPr>
          <a:xfrm>
            <a:off x="73350" y="1879650"/>
            <a:ext cx="89478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b="1">
                <a:solidFill>
                  <a:schemeClr val="accent1"/>
                </a:solidFill>
                <a:latin typeface="Montserrat"/>
                <a:ea typeface="Montserrat"/>
                <a:cs typeface="Montserrat"/>
                <a:sym typeface="Montserrat"/>
              </a:defRPr>
            </a:lvl1pPr>
            <a:lvl2pPr lvl="1" algn="ctr" rtl="0">
              <a:spcBef>
                <a:spcPts val="1600"/>
              </a:spcBef>
              <a:spcAft>
                <a:spcPts val="0"/>
              </a:spcAft>
              <a:buNone/>
              <a:defRPr sz="3600" b="1">
                <a:solidFill>
                  <a:srgbClr val="6FA8DC"/>
                </a:solidFill>
                <a:latin typeface="Montserrat"/>
                <a:ea typeface="Montserrat"/>
                <a:cs typeface="Montserrat"/>
                <a:sym typeface="Montserrat"/>
              </a:defRPr>
            </a:lvl2pPr>
            <a:lvl3pPr lvl="2" algn="ctr" rtl="0">
              <a:spcBef>
                <a:spcPts val="1600"/>
              </a:spcBef>
              <a:spcAft>
                <a:spcPts val="0"/>
              </a:spcAft>
              <a:buNone/>
              <a:defRPr sz="3600" b="1">
                <a:solidFill>
                  <a:srgbClr val="6FA8DC"/>
                </a:solidFill>
                <a:latin typeface="Montserrat"/>
                <a:ea typeface="Montserrat"/>
                <a:cs typeface="Montserrat"/>
                <a:sym typeface="Montserrat"/>
              </a:defRPr>
            </a:lvl3pPr>
            <a:lvl4pPr lvl="3" algn="ctr" rtl="0">
              <a:spcBef>
                <a:spcPts val="1600"/>
              </a:spcBef>
              <a:spcAft>
                <a:spcPts val="0"/>
              </a:spcAft>
              <a:buNone/>
              <a:defRPr sz="3600" b="1">
                <a:solidFill>
                  <a:srgbClr val="6FA8DC"/>
                </a:solidFill>
                <a:latin typeface="Montserrat"/>
                <a:ea typeface="Montserrat"/>
                <a:cs typeface="Montserrat"/>
                <a:sym typeface="Montserrat"/>
              </a:defRPr>
            </a:lvl4pPr>
            <a:lvl5pPr lvl="4" algn="ctr" rtl="0">
              <a:spcBef>
                <a:spcPts val="1600"/>
              </a:spcBef>
              <a:spcAft>
                <a:spcPts val="0"/>
              </a:spcAft>
              <a:buNone/>
              <a:defRPr sz="3600" b="1">
                <a:solidFill>
                  <a:srgbClr val="6FA8DC"/>
                </a:solidFill>
                <a:latin typeface="Montserrat"/>
                <a:ea typeface="Montserrat"/>
                <a:cs typeface="Montserrat"/>
                <a:sym typeface="Montserrat"/>
              </a:defRPr>
            </a:lvl5pPr>
            <a:lvl6pPr lvl="5" algn="ctr" rtl="0">
              <a:spcBef>
                <a:spcPts val="1600"/>
              </a:spcBef>
              <a:spcAft>
                <a:spcPts val="0"/>
              </a:spcAft>
              <a:buNone/>
              <a:defRPr sz="3600" b="1">
                <a:solidFill>
                  <a:srgbClr val="6FA8DC"/>
                </a:solidFill>
                <a:latin typeface="Montserrat"/>
                <a:ea typeface="Montserrat"/>
                <a:cs typeface="Montserrat"/>
                <a:sym typeface="Montserrat"/>
              </a:defRPr>
            </a:lvl6pPr>
            <a:lvl7pPr lvl="6" algn="ctr" rtl="0">
              <a:spcBef>
                <a:spcPts val="1600"/>
              </a:spcBef>
              <a:spcAft>
                <a:spcPts val="0"/>
              </a:spcAft>
              <a:buNone/>
              <a:defRPr sz="3600" b="1">
                <a:solidFill>
                  <a:srgbClr val="6FA8DC"/>
                </a:solidFill>
                <a:latin typeface="Montserrat"/>
                <a:ea typeface="Montserrat"/>
                <a:cs typeface="Montserrat"/>
                <a:sym typeface="Montserrat"/>
              </a:defRPr>
            </a:lvl7pPr>
            <a:lvl8pPr lvl="7" algn="ctr" rtl="0">
              <a:spcBef>
                <a:spcPts val="1600"/>
              </a:spcBef>
              <a:spcAft>
                <a:spcPts val="0"/>
              </a:spcAft>
              <a:buNone/>
              <a:defRPr sz="3600" b="1">
                <a:solidFill>
                  <a:srgbClr val="6FA8DC"/>
                </a:solidFill>
                <a:latin typeface="Montserrat"/>
                <a:ea typeface="Montserrat"/>
                <a:cs typeface="Montserrat"/>
                <a:sym typeface="Montserrat"/>
              </a:defRPr>
            </a:lvl8pPr>
            <a:lvl9pPr lvl="8" algn="ctr" rtl="0">
              <a:spcBef>
                <a:spcPts val="1600"/>
              </a:spcBef>
              <a:spcAft>
                <a:spcPts val="1600"/>
              </a:spcAft>
              <a:buNone/>
              <a:defRPr sz="3600" b="1">
                <a:solidFill>
                  <a:srgbClr val="6FA8DC"/>
                </a:solidFill>
                <a:latin typeface="Montserrat"/>
                <a:ea typeface="Montserrat"/>
                <a:cs typeface="Montserrat"/>
                <a:sym typeface="Montserrat"/>
              </a:defRPr>
            </a:lvl9pPr>
          </a:lstStyle>
          <a:p>
            <a:endParaRPr/>
          </a:p>
        </p:txBody>
      </p:sp>
      <p:sp>
        <p:nvSpPr>
          <p:cNvPr id="48" name="Google Shape;48;p7"/>
          <p:cNvSpPr txBox="1"/>
          <p:nvPr/>
        </p:nvSpPr>
        <p:spPr>
          <a:xfrm rot="5400000">
            <a:off x="-679350" y="46732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lt2"/>
                </a:solidFill>
                <a:latin typeface="Barlow Condensed"/>
                <a:ea typeface="Barlow Condensed"/>
                <a:cs typeface="Barlow Condensed"/>
                <a:sym typeface="Barlow Condensed"/>
              </a:rPr>
              <a:t>SLIDESMANIA.COM</a:t>
            </a:r>
            <a:endParaRPr sz="1200">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1">
  <p:cSld name="BLANK_2_1">
    <p:spTree>
      <p:nvGrpSpPr>
        <p:cNvPr id="1" name="Shape 49"/>
        <p:cNvGrpSpPr/>
        <p:nvPr/>
      </p:nvGrpSpPr>
      <p:grpSpPr>
        <a:xfrm>
          <a:off x="0" y="0"/>
          <a:ext cx="0" cy="0"/>
          <a:chOff x="0" y="0"/>
          <a:chExt cx="0" cy="0"/>
        </a:xfrm>
      </p:grpSpPr>
      <p:sp>
        <p:nvSpPr>
          <p:cNvPr id="50" name="Google Shape;50;p8"/>
          <p:cNvSpPr/>
          <p:nvPr/>
        </p:nvSpPr>
        <p:spPr>
          <a:xfrm rot="-5400000">
            <a:off x="3373050" y="-3373050"/>
            <a:ext cx="2405100" cy="91512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52" name="Google Shape;52;p8"/>
          <p:cNvPicPr preferRelativeResize="0"/>
          <p:nvPr/>
        </p:nvPicPr>
        <p:blipFill rotWithShape="1">
          <a:blip r:embed="rId2">
            <a:alphaModFix/>
          </a:blip>
          <a:srcRect l="50371" r="7229" b="57600"/>
          <a:stretch/>
        </p:blipFill>
        <p:spPr>
          <a:xfrm>
            <a:off x="0" y="4190522"/>
            <a:ext cx="950883" cy="952981"/>
          </a:xfrm>
          <a:prstGeom prst="rect">
            <a:avLst/>
          </a:prstGeom>
          <a:noFill/>
          <a:ln>
            <a:noFill/>
          </a:ln>
        </p:spPr>
      </p:pic>
      <p:sp>
        <p:nvSpPr>
          <p:cNvPr id="53" name="Google Shape;53;p8"/>
          <p:cNvSpPr txBox="1">
            <a:spLocks noGrp="1"/>
          </p:cNvSpPr>
          <p:nvPr>
            <p:ph type="title"/>
          </p:nvPr>
        </p:nvSpPr>
        <p:spPr>
          <a:xfrm>
            <a:off x="0" y="1900650"/>
            <a:ext cx="909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1pPr>
            <a:lvl2pPr lvl="1"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2pPr>
            <a:lvl3pPr lvl="2"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3pPr>
            <a:lvl4pPr lvl="3"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4pPr>
            <a:lvl5pPr lvl="4"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5pPr>
            <a:lvl6pPr lvl="5"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6pPr>
            <a:lvl7pPr lvl="6"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7pPr>
            <a:lvl8pPr lvl="7"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8pPr>
            <a:lvl9pPr lvl="8" algn="ctr" rtl="0">
              <a:spcBef>
                <a:spcPts val="0"/>
              </a:spcBef>
              <a:spcAft>
                <a:spcPts val="0"/>
              </a:spcAft>
              <a:buClr>
                <a:srgbClr val="F3F3F3"/>
              </a:buClr>
              <a:buSzPts val="2800"/>
              <a:buFont typeface="Montserrat SemiBold"/>
              <a:buNone/>
              <a:defRPr b="0">
                <a:solidFill>
                  <a:srgbClr val="F3F3F3"/>
                </a:solidFill>
                <a:latin typeface="Montserrat SemiBold"/>
                <a:ea typeface="Montserrat SemiBold"/>
                <a:cs typeface="Montserrat SemiBold"/>
                <a:sym typeface="Montserrat SemiBold"/>
              </a:defRPr>
            </a:lvl9pPr>
          </a:lstStyle>
          <a:p>
            <a:endParaRPr/>
          </a:p>
        </p:txBody>
      </p:sp>
      <p:sp>
        <p:nvSpPr>
          <p:cNvPr id="54" name="Google Shape;54;p8"/>
          <p:cNvSpPr txBox="1">
            <a:spLocks noGrp="1"/>
          </p:cNvSpPr>
          <p:nvPr>
            <p:ph type="subTitle" idx="1"/>
          </p:nvPr>
        </p:nvSpPr>
        <p:spPr>
          <a:xfrm>
            <a:off x="71700" y="2473350"/>
            <a:ext cx="89478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b="1">
                <a:solidFill>
                  <a:schemeClr val="accent1"/>
                </a:solidFill>
                <a:latin typeface="Montserrat"/>
                <a:ea typeface="Montserrat"/>
                <a:cs typeface="Montserrat"/>
                <a:sym typeface="Montserrat"/>
              </a:defRPr>
            </a:lvl1pPr>
            <a:lvl2pPr lvl="1" algn="ctr" rtl="0">
              <a:spcBef>
                <a:spcPts val="1600"/>
              </a:spcBef>
              <a:spcAft>
                <a:spcPts val="0"/>
              </a:spcAft>
              <a:buNone/>
              <a:defRPr sz="3600" b="1">
                <a:solidFill>
                  <a:srgbClr val="6FA8DC"/>
                </a:solidFill>
                <a:latin typeface="Montserrat"/>
                <a:ea typeface="Montserrat"/>
                <a:cs typeface="Montserrat"/>
                <a:sym typeface="Montserrat"/>
              </a:defRPr>
            </a:lvl2pPr>
            <a:lvl3pPr lvl="2" algn="ctr" rtl="0">
              <a:spcBef>
                <a:spcPts val="1600"/>
              </a:spcBef>
              <a:spcAft>
                <a:spcPts val="0"/>
              </a:spcAft>
              <a:buNone/>
              <a:defRPr sz="3600" b="1">
                <a:solidFill>
                  <a:srgbClr val="6FA8DC"/>
                </a:solidFill>
                <a:latin typeface="Montserrat"/>
                <a:ea typeface="Montserrat"/>
                <a:cs typeface="Montserrat"/>
                <a:sym typeface="Montserrat"/>
              </a:defRPr>
            </a:lvl3pPr>
            <a:lvl4pPr lvl="3" algn="ctr" rtl="0">
              <a:spcBef>
                <a:spcPts val="1600"/>
              </a:spcBef>
              <a:spcAft>
                <a:spcPts val="0"/>
              </a:spcAft>
              <a:buNone/>
              <a:defRPr sz="3600" b="1">
                <a:solidFill>
                  <a:srgbClr val="6FA8DC"/>
                </a:solidFill>
                <a:latin typeface="Montserrat"/>
                <a:ea typeface="Montserrat"/>
                <a:cs typeface="Montserrat"/>
                <a:sym typeface="Montserrat"/>
              </a:defRPr>
            </a:lvl4pPr>
            <a:lvl5pPr lvl="4" algn="ctr" rtl="0">
              <a:spcBef>
                <a:spcPts val="1600"/>
              </a:spcBef>
              <a:spcAft>
                <a:spcPts val="0"/>
              </a:spcAft>
              <a:buNone/>
              <a:defRPr sz="3600" b="1">
                <a:solidFill>
                  <a:srgbClr val="6FA8DC"/>
                </a:solidFill>
                <a:latin typeface="Montserrat"/>
                <a:ea typeface="Montserrat"/>
                <a:cs typeface="Montserrat"/>
                <a:sym typeface="Montserrat"/>
              </a:defRPr>
            </a:lvl5pPr>
            <a:lvl6pPr lvl="5" algn="ctr" rtl="0">
              <a:spcBef>
                <a:spcPts val="1600"/>
              </a:spcBef>
              <a:spcAft>
                <a:spcPts val="0"/>
              </a:spcAft>
              <a:buNone/>
              <a:defRPr sz="3600" b="1">
                <a:solidFill>
                  <a:srgbClr val="6FA8DC"/>
                </a:solidFill>
                <a:latin typeface="Montserrat"/>
                <a:ea typeface="Montserrat"/>
                <a:cs typeface="Montserrat"/>
                <a:sym typeface="Montserrat"/>
              </a:defRPr>
            </a:lvl6pPr>
            <a:lvl7pPr lvl="6" algn="ctr" rtl="0">
              <a:spcBef>
                <a:spcPts val="1600"/>
              </a:spcBef>
              <a:spcAft>
                <a:spcPts val="0"/>
              </a:spcAft>
              <a:buNone/>
              <a:defRPr sz="3600" b="1">
                <a:solidFill>
                  <a:srgbClr val="6FA8DC"/>
                </a:solidFill>
                <a:latin typeface="Montserrat"/>
                <a:ea typeface="Montserrat"/>
                <a:cs typeface="Montserrat"/>
                <a:sym typeface="Montserrat"/>
              </a:defRPr>
            </a:lvl7pPr>
            <a:lvl8pPr lvl="7" algn="ctr" rtl="0">
              <a:spcBef>
                <a:spcPts val="1600"/>
              </a:spcBef>
              <a:spcAft>
                <a:spcPts val="0"/>
              </a:spcAft>
              <a:buNone/>
              <a:defRPr sz="3600" b="1">
                <a:solidFill>
                  <a:srgbClr val="6FA8DC"/>
                </a:solidFill>
                <a:latin typeface="Montserrat"/>
                <a:ea typeface="Montserrat"/>
                <a:cs typeface="Montserrat"/>
                <a:sym typeface="Montserrat"/>
              </a:defRPr>
            </a:lvl8pPr>
            <a:lvl9pPr lvl="8" algn="ctr" rtl="0">
              <a:spcBef>
                <a:spcPts val="1600"/>
              </a:spcBef>
              <a:spcAft>
                <a:spcPts val="1600"/>
              </a:spcAft>
              <a:buNone/>
              <a:defRPr sz="3600" b="1">
                <a:solidFill>
                  <a:srgbClr val="6FA8DC"/>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282828"/>
              </a:buClr>
              <a:buSzPts val="1600"/>
              <a:buFont typeface="Montserrat Medium"/>
              <a:buChar char="●"/>
              <a:defRPr sz="1600">
                <a:solidFill>
                  <a:srgbClr val="282828"/>
                </a:solidFill>
                <a:latin typeface="Montserrat Medium"/>
                <a:ea typeface="Montserrat Medium"/>
                <a:cs typeface="Montserrat Medium"/>
                <a:sym typeface="Montserrat Medium"/>
              </a:defRPr>
            </a:lvl1pPr>
            <a:lvl2pPr marL="914400" lvl="1" indent="-317500">
              <a:lnSpc>
                <a:spcPct val="115000"/>
              </a:lnSpc>
              <a:spcBef>
                <a:spcPts val="1600"/>
              </a:spcBef>
              <a:spcAft>
                <a:spcPts val="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2pPr>
            <a:lvl3pPr marL="1371600" lvl="2" indent="-317500">
              <a:lnSpc>
                <a:spcPct val="115000"/>
              </a:lnSpc>
              <a:spcBef>
                <a:spcPts val="1600"/>
              </a:spcBef>
              <a:spcAft>
                <a:spcPts val="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3pPr>
            <a:lvl4pPr marL="1828800" lvl="3" indent="-317500">
              <a:lnSpc>
                <a:spcPct val="115000"/>
              </a:lnSpc>
              <a:spcBef>
                <a:spcPts val="1600"/>
              </a:spcBef>
              <a:spcAft>
                <a:spcPts val="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4pPr>
            <a:lvl5pPr marL="2286000" lvl="4" indent="-317500">
              <a:lnSpc>
                <a:spcPct val="115000"/>
              </a:lnSpc>
              <a:spcBef>
                <a:spcPts val="1600"/>
              </a:spcBef>
              <a:spcAft>
                <a:spcPts val="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5pPr>
            <a:lvl6pPr marL="2743200" lvl="5" indent="-317500">
              <a:lnSpc>
                <a:spcPct val="115000"/>
              </a:lnSpc>
              <a:spcBef>
                <a:spcPts val="1600"/>
              </a:spcBef>
              <a:spcAft>
                <a:spcPts val="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6pPr>
            <a:lvl7pPr marL="3200400" lvl="6" indent="-317500">
              <a:lnSpc>
                <a:spcPct val="115000"/>
              </a:lnSpc>
              <a:spcBef>
                <a:spcPts val="1600"/>
              </a:spcBef>
              <a:spcAft>
                <a:spcPts val="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7pPr>
            <a:lvl8pPr marL="3657600" lvl="7" indent="-317500">
              <a:lnSpc>
                <a:spcPct val="115000"/>
              </a:lnSpc>
              <a:spcBef>
                <a:spcPts val="1600"/>
              </a:spcBef>
              <a:spcAft>
                <a:spcPts val="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8pPr>
            <a:lvl9pPr marL="4114800" lvl="8" indent="-317500">
              <a:lnSpc>
                <a:spcPct val="115000"/>
              </a:lnSpc>
              <a:spcBef>
                <a:spcPts val="1600"/>
              </a:spcBef>
              <a:spcAft>
                <a:spcPts val="1600"/>
              </a:spcAft>
              <a:buClr>
                <a:srgbClr val="282828"/>
              </a:buClr>
              <a:buSzPts val="1400"/>
              <a:buFont typeface="Montserrat Medium"/>
              <a:buChar char="■"/>
              <a:defRPr>
                <a:solidFill>
                  <a:srgbClr val="282828"/>
                </a:solidFill>
                <a:latin typeface="Montserrat Medium"/>
                <a:ea typeface="Montserrat Medium"/>
                <a:cs typeface="Montserrat Medium"/>
                <a:sym typeface="Montserrat Medium"/>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txBox="1"/>
          <p:nvPr/>
        </p:nvSpPr>
        <p:spPr>
          <a:xfrm rot="5400000">
            <a:off x="-679350" y="46732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accent3"/>
                </a:solidFill>
                <a:latin typeface="Barlow Condensed"/>
                <a:ea typeface="Barlow Condensed"/>
                <a:cs typeface="Barlow Condensed"/>
                <a:sym typeface="Barlow Condensed"/>
              </a:rPr>
              <a:t>SLIDESMANIA.COM</a:t>
            </a:r>
            <a:endParaRPr sz="1200">
              <a:solidFill>
                <a:schemeClr val="accent3"/>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bacteroid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sciencedirect.com/topics/pharmacology-toxicology-and-pharmaceutical-science/corynebacteriu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subTitle" idx="1"/>
          </p:nvPr>
        </p:nvSpPr>
        <p:spPr>
          <a:xfrm>
            <a:off x="300600" y="2005750"/>
            <a:ext cx="4229400" cy="4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282828"/>
                </a:solidFill>
                <a:latin typeface="Montserrat"/>
                <a:ea typeface="Montserrat"/>
                <a:cs typeface="Montserrat"/>
                <a:sym typeface="Montserrat"/>
              </a:rPr>
              <a:t>Type 1 Diabetes and the Immune System</a:t>
            </a:r>
            <a:endParaRPr b="1">
              <a:solidFill>
                <a:srgbClr val="282828"/>
              </a:solidFill>
              <a:latin typeface="Montserrat"/>
              <a:ea typeface="Montserrat"/>
              <a:cs typeface="Montserrat"/>
              <a:sym typeface="Montserrat"/>
            </a:endParaRPr>
          </a:p>
        </p:txBody>
      </p:sp>
      <p:sp>
        <p:nvSpPr>
          <p:cNvPr id="63" name="Google Shape;63;p11"/>
          <p:cNvSpPr txBox="1">
            <a:spLocks noGrp="1"/>
          </p:cNvSpPr>
          <p:nvPr>
            <p:ph type="subTitle" idx="1"/>
          </p:nvPr>
        </p:nvSpPr>
        <p:spPr>
          <a:xfrm>
            <a:off x="395100" y="3057550"/>
            <a:ext cx="4229400" cy="4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rgbClr val="282828"/>
                </a:solidFill>
              </a:rPr>
              <a:t>By Domenico, Caitlyn &amp; Tanner</a:t>
            </a:r>
            <a:endParaRPr sz="1600">
              <a:solidFill>
                <a:srgbClr val="282828"/>
              </a:solidFill>
            </a:endParaRPr>
          </a:p>
        </p:txBody>
      </p:sp>
      <p:pic>
        <p:nvPicPr>
          <p:cNvPr id="64" name="Google Shape;64;p11"/>
          <p:cNvPicPr preferRelativeResize="0"/>
          <p:nvPr/>
        </p:nvPicPr>
        <p:blipFill rotWithShape="1">
          <a:blip r:embed="rId3">
            <a:alphaModFix/>
          </a:blip>
          <a:srcRect/>
          <a:stretch/>
        </p:blipFill>
        <p:spPr>
          <a:xfrm>
            <a:off x="5494450" y="1671625"/>
            <a:ext cx="3333750" cy="180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1800975" y="1105100"/>
            <a:ext cx="3904200" cy="96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Montserrat"/>
              <a:buChar char="❏"/>
            </a:pPr>
            <a:r>
              <a:rPr lang="en-GB" sz="1200" b="1">
                <a:solidFill>
                  <a:schemeClr val="dk1"/>
                </a:solidFill>
                <a:latin typeface="Montserrat"/>
                <a:ea typeface="Montserrat"/>
                <a:cs typeface="Montserrat"/>
                <a:sym typeface="Montserrat"/>
              </a:rPr>
              <a:t>Butyrate:</a:t>
            </a:r>
            <a:r>
              <a:rPr lang="en-GB" sz="1200">
                <a:solidFill>
                  <a:schemeClr val="dk1"/>
                </a:solidFill>
                <a:latin typeface="Montserrat"/>
                <a:ea typeface="Montserrat"/>
                <a:cs typeface="Montserrat"/>
                <a:sym typeface="Montserrat"/>
              </a:rPr>
              <a:t>Stimulates cathelicidin-related antimicrobial peptides (CRAMP) in β cells, reducing pancreatic inflammation</a:t>
            </a:r>
            <a:endParaRPr sz="1200">
              <a:solidFill>
                <a:schemeClr val="dk1"/>
              </a:solidFill>
              <a:latin typeface="Montserrat"/>
              <a:ea typeface="Montserrat"/>
              <a:cs typeface="Montserrat"/>
              <a:sym typeface="Montserrat"/>
            </a:endParaRPr>
          </a:p>
          <a:p>
            <a:pPr marL="0" lvl="0" indent="0" algn="l" rtl="0">
              <a:lnSpc>
                <a:spcPct val="150000"/>
              </a:lnSpc>
              <a:spcBef>
                <a:spcPts val="0"/>
              </a:spcBef>
              <a:spcAft>
                <a:spcPts val="1600"/>
              </a:spcAft>
              <a:buNone/>
            </a:pPr>
            <a:endParaRPr sz="1200"/>
          </a:p>
        </p:txBody>
      </p:sp>
      <p:sp>
        <p:nvSpPr>
          <p:cNvPr id="133" name="Google Shape;133;p20"/>
          <p:cNvSpPr txBox="1">
            <a:spLocks noGrp="1"/>
          </p:cNvSpPr>
          <p:nvPr>
            <p:ph type="subTitle" idx="3"/>
          </p:nvPr>
        </p:nvSpPr>
        <p:spPr>
          <a:xfrm>
            <a:off x="2346250" y="352175"/>
            <a:ext cx="40419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b="1">
                <a:latin typeface="Montserrat"/>
                <a:ea typeface="Montserrat"/>
                <a:cs typeface="Montserrat"/>
                <a:sym typeface="Montserrat"/>
              </a:rPr>
              <a:t>Butyrate and Gut Health</a:t>
            </a:r>
            <a:endParaRPr b="1">
              <a:latin typeface="Montserrat"/>
              <a:ea typeface="Montserrat"/>
              <a:cs typeface="Montserrat"/>
              <a:sym typeface="Montserrat"/>
            </a:endParaRPr>
          </a:p>
        </p:txBody>
      </p:sp>
      <p:pic>
        <p:nvPicPr>
          <p:cNvPr id="134" name="Google Shape;134;p20"/>
          <p:cNvPicPr preferRelativeResize="0"/>
          <p:nvPr/>
        </p:nvPicPr>
        <p:blipFill rotWithShape="1">
          <a:blip r:embed="rId3">
            <a:alphaModFix/>
          </a:blip>
          <a:srcRect l="34047" t="5141" r="2156"/>
          <a:stretch/>
        </p:blipFill>
        <p:spPr>
          <a:xfrm>
            <a:off x="5705176" y="1207750"/>
            <a:ext cx="3371628" cy="2817501"/>
          </a:xfrm>
          <a:prstGeom prst="rect">
            <a:avLst/>
          </a:prstGeom>
          <a:noFill/>
          <a:ln w="38100" cap="flat" cmpd="sng">
            <a:solidFill>
              <a:schemeClr val="accent2"/>
            </a:solidFill>
            <a:prstDash val="solid"/>
            <a:round/>
            <a:headEnd type="none" w="sm" len="sm"/>
            <a:tailEnd type="none" w="sm" len="sm"/>
          </a:ln>
        </p:spPr>
      </p:pic>
      <p:sp>
        <p:nvSpPr>
          <p:cNvPr id="135" name="Google Shape;135;p20"/>
          <p:cNvSpPr txBox="1"/>
          <p:nvPr/>
        </p:nvSpPr>
        <p:spPr>
          <a:xfrm>
            <a:off x="1800975" y="2173200"/>
            <a:ext cx="3904200" cy="2031900"/>
          </a:xfrm>
          <a:prstGeom prst="rect">
            <a:avLst/>
          </a:prstGeom>
          <a:noFill/>
          <a:ln>
            <a:noFill/>
          </a:ln>
        </p:spPr>
        <p:txBody>
          <a:bodyPr spcFirstLastPara="1" wrap="square" lIns="91425" tIns="91425" rIns="91425" bIns="91425" anchor="t" anchorCtr="0">
            <a:spAutoFit/>
          </a:bodyPr>
          <a:lstStyle/>
          <a:p>
            <a:pPr marL="457200" lvl="0" indent="-304800" algn="l" rtl="0">
              <a:lnSpc>
                <a:spcPct val="150000"/>
              </a:lnSpc>
              <a:spcBef>
                <a:spcPts val="0"/>
              </a:spcBef>
              <a:spcAft>
                <a:spcPts val="0"/>
              </a:spcAft>
              <a:buClr>
                <a:schemeClr val="dk1"/>
              </a:buClr>
              <a:buSzPts val="1200"/>
              <a:buFont typeface="Montserrat"/>
              <a:buChar char="❏"/>
            </a:pPr>
            <a:r>
              <a:rPr lang="en-GB" sz="1200" b="1">
                <a:solidFill>
                  <a:schemeClr val="dk1"/>
                </a:solidFill>
                <a:latin typeface="Montserrat"/>
                <a:ea typeface="Montserrat"/>
                <a:cs typeface="Montserrat"/>
                <a:sym typeface="Montserrat"/>
              </a:rPr>
              <a:t>Protection Against T1D</a:t>
            </a:r>
            <a:r>
              <a:rPr lang="en-GB" sz="1200">
                <a:solidFill>
                  <a:schemeClr val="dk1"/>
                </a:solidFill>
                <a:latin typeface="Montserrat"/>
                <a:ea typeface="Montserrat"/>
                <a:cs typeface="Montserrat"/>
                <a:sym typeface="Montserrat"/>
              </a:rPr>
              <a:t>: Shields β cells from immune attacks, potentially preventing Type 1 Diabetes</a:t>
            </a:r>
            <a:endParaRPr sz="120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200">
              <a:solidFill>
                <a:schemeClr val="dk1"/>
              </a:solidFill>
              <a:latin typeface="Montserrat"/>
              <a:ea typeface="Montserrat"/>
              <a:cs typeface="Montserrat"/>
              <a:sym typeface="Montserrat"/>
            </a:endParaRPr>
          </a:p>
          <a:p>
            <a:pPr marL="457200" lvl="0" indent="-304800" algn="l" rtl="0">
              <a:lnSpc>
                <a:spcPct val="150000"/>
              </a:lnSpc>
              <a:spcBef>
                <a:spcPts val="0"/>
              </a:spcBef>
              <a:spcAft>
                <a:spcPts val="0"/>
              </a:spcAft>
              <a:buClr>
                <a:schemeClr val="dk1"/>
              </a:buClr>
              <a:buSzPts val="1200"/>
              <a:buFont typeface="Montserrat"/>
              <a:buChar char="❏"/>
            </a:pPr>
            <a:r>
              <a:rPr lang="en-GB" sz="1200" b="1">
                <a:solidFill>
                  <a:schemeClr val="dk1"/>
                </a:solidFill>
                <a:latin typeface="Montserrat"/>
                <a:ea typeface="Montserrat"/>
                <a:cs typeface="Montserrat"/>
                <a:sym typeface="Montserrat"/>
              </a:rPr>
              <a:t>Beneficial Bacteria</a:t>
            </a:r>
            <a:r>
              <a:rPr lang="en-GB" sz="1200">
                <a:solidFill>
                  <a:schemeClr val="dk1"/>
                </a:solidFill>
                <a:latin typeface="Montserrat"/>
                <a:ea typeface="Montserrat"/>
                <a:cs typeface="Montserrat"/>
                <a:sym typeface="Montserrat"/>
              </a:rPr>
              <a:t> that produce butyrate and lactic acid are linked to lower T1D risk</a:t>
            </a:r>
            <a:endParaRPr sz="1200">
              <a:solidFill>
                <a:schemeClr val="dk1"/>
              </a:solidFill>
              <a:latin typeface="Montserrat"/>
              <a:ea typeface="Montserrat"/>
              <a:cs typeface="Montserrat"/>
              <a:sym typeface="Montserrat"/>
            </a:endParaRPr>
          </a:p>
          <a:p>
            <a:pPr marL="0" lvl="0" indent="0" algn="l" rtl="0">
              <a:lnSpc>
                <a:spcPct val="150000"/>
              </a:lnSpc>
              <a:spcBef>
                <a:spcPts val="0"/>
              </a:spcBef>
              <a:spcAft>
                <a:spcPts val="1600"/>
              </a:spcAft>
              <a:buNone/>
            </a:pPr>
            <a:endParaRPr sz="1200">
              <a:solidFill>
                <a:srgbClr val="282828"/>
              </a:solidFill>
              <a:latin typeface="Montserrat Medium"/>
              <a:ea typeface="Montserrat Medium"/>
              <a:cs typeface="Montserrat Medium"/>
              <a:sym typeface="Montserrat Medium"/>
            </a:endParaRPr>
          </a:p>
        </p:txBody>
      </p:sp>
      <p:sp>
        <p:nvSpPr>
          <p:cNvPr id="136" name="Google Shape;136;p20"/>
          <p:cNvSpPr/>
          <p:nvPr/>
        </p:nvSpPr>
        <p:spPr>
          <a:xfrm>
            <a:off x="6437225" y="1239500"/>
            <a:ext cx="2503500" cy="830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37" name="Google Shape;137;p20"/>
          <p:cNvSpPr/>
          <p:nvPr/>
        </p:nvSpPr>
        <p:spPr>
          <a:xfrm>
            <a:off x="7491450" y="2173188"/>
            <a:ext cx="1537200" cy="1520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38" name="Google Shape;138;p20"/>
          <p:cNvSpPr/>
          <p:nvPr/>
        </p:nvSpPr>
        <p:spPr>
          <a:xfrm>
            <a:off x="5705175" y="1306625"/>
            <a:ext cx="649500" cy="792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39" name="Google Shape;139;p20"/>
          <p:cNvSpPr/>
          <p:nvPr/>
        </p:nvSpPr>
        <p:spPr>
          <a:xfrm>
            <a:off x="5705175" y="3159900"/>
            <a:ext cx="1578900" cy="830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40" name="Google Shape;140;p20"/>
          <p:cNvSpPr/>
          <p:nvPr/>
        </p:nvSpPr>
        <p:spPr>
          <a:xfrm>
            <a:off x="6772975" y="3797175"/>
            <a:ext cx="834000" cy="164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41" name="Google Shape;141;p20"/>
          <p:cNvSpPr/>
          <p:nvPr/>
        </p:nvSpPr>
        <p:spPr>
          <a:xfrm>
            <a:off x="8072500" y="1444300"/>
            <a:ext cx="435000" cy="229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42" name="Google Shape;142;p20"/>
          <p:cNvSpPr/>
          <p:nvPr/>
        </p:nvSpPr>
        <p:spPr>
          <a:xfrm>
            <a:off x="7941625" y="3181100"/>
            <a:ext cx="435000" cy="229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0" y="2332650"/>
            <a:ext cx="90912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400" b="1">
                <a:solidFill>
                  <a:schemeClr val="lt1"/>
                </a:solidFill>
                <a:latin typeface="Montserrat"/>
                <a:ea typeface="Montserrat"/>
                <a:cs typeface="Montserrat"/>
                <a:sym typeface="Montserrat"/>
              </a:rPr>
              <a:t>Inulin Prebiotic Enhances Regulatory T-cell Homing and Gut Microbiota to Alleviate T1D in Mice</a:t>
            </a:r>
            <a:endParaRPr sz="2400" b="1">
              <a:solidFill>
                <a:schemeClr val="lt1"/>
              </a:solidFill>
              <a:latin typeface="Montserrat"/>
              <a:ea typeface="Montserrat"/>
              <a:cs typeface="Montserrat"/>
              <a:sym typeface="Montserrat"/>
            </a:endParaRPr>
          </a:p>
          <a:p>
            <a:pPr marL="0" lvl="0" indent="0" algn="ctr" rtl="0">
              <a:lnSpc>
                <a:spcPct val="200000"/>
              </a:lnSpc>
              <a:spcBef>
                <a:spcPts val="0"/>
              </a:spcBef>
              <a:spcAft>
                <a:spcPts val="0"/>
              </a:spcAft>
              <a:buClr>
                <a:schemeClr val="dk1"/>
              </a:buClr>
              <a:buSzPts val="1100"/>
              <a:buFont typeface="Arial"/>
              <a:buNone/>
            </a:pPr>
            <a:r>
              <a:rPr lang="en-GB" sz="2400" b="1">
                <a:solidFill>
                  <a:schemeClr val="lt1"/>
                </a:solidFill>
                <a:latin typeface="Montserrat"/>
                <a:ea typeface="Montserrat"/>
                <a:cs typeface="Montserrat"/>
                <a:sym typeface="Montserrat"/>
              </a:rPr>
              <a:t>(Guimarães et al. 2023)</a:t>
            </a:r>
            <a:endParaRPr sz="2400">
              <a:solidFill>
                <a:schemeClr val="lt1"/>
              </a:solidFill>
            </a:endParaRPr>
          </a:p>
        </p:txBody>
      </p:sp>
      <p:sp>
        <p:nvSpPr>
          <p:cNvPr id="148" name="Google Shape;148;p21"/>
          <p:cNvSpPr txBox="1">
            <a:spLocks noGrp="1"/>
          </p:cNvSpPr>
          <p:nvPr>
            <p:ph type="subTitle" idx="1"/>
          </p:nvPr>
        </p:nvSpPr>
        <p:spPr>
          <a:xfrm>
            <a:off x="98100" y="1009875"/>
            <a:ext cx="8947800" cy="1473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7200"/>
              <a:t>Key Study 1</a:t>
            </a:r>
            <a:endParaRPr sz="7200"/>
          </a:p>
        </p:txBody>
      </p:sp>
      <p:sp>
        <p:nvSpPr>
          <p:cNvPr id="149" name="Google Shape;149;p21"/>
          <p:cNvSpPr txBox="1">
            <a:spLocks noGrp="1"/>
          </p:cNvSpPr>
          <p:nvPr>
            <p:ph type="subTitle" idx="1"/>
          </p:nvPr>
        </p:nvSpPr>
        <p:spPr>
          <a:xfrm>
            <a:off x="7984125" y="-14821675"/>
            <a:ext cx="764100" cy="15769800"/>
          </a:xfrm>
          <a:prstGeom prst="rect">
            <a:avLst/>
          </a:prstGeom>
        </p:spPr>
        <p:txBody>
          <a:bodyPr spcFirstLastPara="1" wrap="square" lIns="91425" tIns="91425" rIns="91425" bIns="91425" anchor="ctr" anchorCtr="0">
            <a:normAutofit/>
          </a:bodyPr>
          <a:lstStyle/>
          <a:p>
            <a:pPr marL="0" lvl="0" indent="0" algn="l" rtl="0">
              <a:spcBef>
                <a:spcPts val="0"/>
              </a:spcBef>
              <a:spcAft>
                <a:spcPts val="1600"/>
              </a:spcAft>
              <a:buNone/>
            </a:pPr>
            <a:r>
              <a:rPr lang="en-GB" sz="9600">
                <a:solidFill>
                  <a:schemeClr val="accent4"/>
                </a:solidFill>
                <a:latin typeface="Montserrat ExtraBold"/>
                <a:ea typeface="Montserrat ExtraBold"/>
                <a:cs typeface="Montserrat ExtraBold"/>
                <a:sym typeface="Montserrat ExtraBold"/>
              </a:rPr>
              <a:t>ub titile</a:t>
            </a:r>
            <a:endParaRPr sz="9600">
              <a:solidFill>
                <a:schemeClr val="accent4"/>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p:nvPr/>
        </p:nvSpPr>
        <p:spPr>
          <a:xfrm>
            <a:off x="2404750" y="162200"/>
            <a:ext cx="59892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chemeClr val="dk1"/>
                </a:solidFill>
                <a:latin typeface="Montserrat"/>
                <a:ea typeface="Montserrat"/>
                <a:cs typeface="Montserrat"/>
                <a:sym typeface="Montserrat"/>
              </a:rPr>
              <a:t>Background</a:t>
            </a:r>
            <a:endParaRPr sz="2400">
              <a:solidFill>
                <a:srgbClr val="282828"/>
              </a:solidFill>
              <a:latin typeface="Montserrat Medium"/>
              <a:ea typeface="Montserrat Medium"/>
              <a:cs typeface="Montserrat Medium"/>
              <a:sym typeface="Montserrat Medium"/>
            </a:endParaRPr>
          </a:p>
        </p:txBody>
      </p:sp>
      <p:sp>
        <p:nvSpPr>
          <p:cNvPr id="155" name="Google Shape;155;p22"/>
          <p:cNvSpPr txBox="1"/>
          <p:nvPr/>
        </p:nvSpPr>
        <p:spPr>
          <a:xfrm>
            <a:off x="2485850" y="790425"/>
            <a:ext cx="6459900" cy="1908600"/>
          </a:xfrm>
          <a:prstGeom prst="rect">
            <a:avLst/>
          </a:prstGeom>
          <a:noFill/>
          <a:ln>
            <a:noFill/>
          </a:ln>
        </p:spPr>
        <p:txBody>
          <a:bodyPr spcFirstLastPara="1" wrap="square" lIns="91425" tIns="91425" rIns="91425" bIns="91425" anchor="t" anchorCtr="0">
            <a:spAutoFit/>
          </a:bodyPr>
          <a:lstStyle/>
          <a:p>
            <a:pPr marL="457200" lvl="0" indent="-330200" algn="l" rtl="0">
              <a:lnSpc>
                <a:spcPct val="100000"/>
              </a:lnSpc>
              <a:spcBef>
                <a:spcPts val="0"/>
              </a:spcBef>
              <a:spcAft>
                <a:spcPts val="0"/>
              </a:spcAft>
              <a:buClr>
                <a:srgbClr val="2A2A2A"/>
              </a:buClr>
              <a:buSzPts val="1600"/>
              <a:buFont typeface="Montserrat"/>
              <a:buChar char="❏"/>
            </a:pPr>
            <a:r>
              <a:rPr lang="en-GB" sz="1600">
                <a:solidFill>
                  <a:srgbClr val="2A2A2A"/>
                </a:solidFill>
                <a:latin typeface="Montserrat"/>
                <a:ea typeface="Montserrat"/>
                <a:cs typeface="Montserrat"/>
                <a:sym typeface="Montserrat"/>
              </a:rPr>
              <a:t>Tested the effect of inulin (INU) on T1D development in mice</a:t>
            </a:r>
            <a:endParaRPr sz="1600">
              <a:solidFill>
                <a:srgbClr val="2A2A2A"/>
              </a:solidFill>
              <a:latin typeface="Montserrat"/>
              <a:ea typeface="Montserrat"/>
              <a:cs typeface="Montserrat"/>
              <a:sym typeface="Montserrat"/>
            </a:endParaRPr>
          </a:p>
          <a:p>
            <a:pPr marL="457200" lvl="0" indent="0" algn="l" rtl="0">
              <a:lnSpc>
                <a:spcPct val="100000"/>
              </a:lnSpc>
              <a:spcBef>
                <a:spcPts val="0"/>
              </a:spcBef>
              <a:spcAft>
                <a:spcPts val="0"/>
              </a:spcAft>
              <a:buNone/>
            </a:pPr>
            <a:endParaRPr sz="1600">
              <a:solidFill>
                <a:srgbClr val="2A2A2A"/>
              </a:solidFill>
              <a:latin typeface="Montserrat"/>
              <a:ea typeface="Montserrat"/>
              <a:cs typeface="Montserrat"/>
              <a:sym typeface="Montserrat"/>
            </a:endParaRPr>
          </a:p>
          <a:p>
            <a:pPr marL="457200" lvl="0" indent="-330200" algn="l" rtl="0">
              <a:lnSpc>
                <a:spcPct val="100000"/>
              </a:lnSpc>
              <a:spcBef>
                <a:spcPts val="0"/>
              </a:spcBef>
              <a:spcAft>
                <a:spcPts val="0"/>
              </a:spcAft>
              <a:buClr>
                <a:srgbClr val="2A2A2A"/>
              </a:buClr>
              <a:buSzPts val="1600"/>
              <a:buFont typeface="Montserrat"/>
              <a:buChar char="❏"/>
            </a:pPr>
            <a:r>
              <a:rPr lang="en-GB" sz="1600">
                <a:solidFill>
                  <a:srgbClr val="2A2A2A"/>
                </a:solidFill>
                <a:latin typeface="Montserrat"/>
                <a:ea typeface="Montserrat"/>
                <a:cs typeface="Montserrat"/>
                <a:sym typeface="Montserrat"/>
              </a:rPr>
              <a:t>Regulatory T-cells play critical role in suppression of autoimmune response</a:t>
            </a:r>
            <a:endParaRPr sz="1600">
              <a:solidFill>
                <a:srgbClr val="2A2A2A"/>
              </a:solidFill>
              <a:latin typeface="Montserrat"/>
              <a:ea typeface="Montserrat"/>
              <a:cs typeface="Montserrat"/>
              <a:sym typeface="Montserrat"/>
            </a:endParaRPr>
          </a:p>
          <a:p>
            <a:pPr marL="457200" lvl="0" indent="0" algn="l" rtl="0">
              <a:lnSpc>
                <a:spcPct val="100000"/>
              </a:lnSpc>
              <a:spcBef>
                <a:spcPts val="0"/>
              </a:spcBef>
              <a:spcAft>
                <a:spcPts val="0"/>
              </a:spcAft>
              <a:buNone/>
            </a:pPr>
            <a:endParaRPr sz="1600">
              <a:solidFill>
                <a:srgbClr val="2A2A2A"/>
              </a:solidFill>
              <a:latin typeface="Montserrat"/>
              <a:ea typeface="Montserrat"/>
              <a:cs typeface="Montserrat"/>
              <a:sym typeface="Montserrat"/>
            </a:endParaRPr>
          </a:p>
          <a:p>
            <a:pPr marL="457200" lvl="0" indent="-330200" algn="l" rtl="0">
              <a:lnSpc>
                <a:spcPct val="100000"/>
              </a:lnSpc>
              <a:spcBef>
                <a:spcPts val="0"/>
              </a:spcBef>
              <a:spcAft>
                <a:spcPts val="0"/>
              </a:spcAft>
              <a:buClr>
                <a:srgbClr val="2A2A2A"/>
              </a:buClr>
              <a:buSzPts val="1600"/>
              <a:buFont typeface="Montserrat"/>
              <a:buChar char="❏"/>
            </a:pPr>
            <a:r>
              <a:rPr lang="en-GB" sz="1600">
                <a:solidFill>
                  <a:srgbClr val="2A2A2A"/>
                </a:solidFill>
                <a:latin typeface="Montserrat"/>
                <a:ea typeface="Montserrat"/>
                <a:cs typeface="Montserrat"/>
                <a:sym typeface="Montserrat"/>
              </a:rPr>
              <a:t>Focus is on targeting CCR4 pathway </a:t>
            </a:r>
            <a:endParaRPr sz="1600">
              <a:solidFill>
                <a:srgbClr val="2A2A2A"/>
              </a:solidFill>
              <a:latin typeface="Montserrat"/>
              <a:ea typeface="Montserrat"/>
              <a:cs typeface="Montserrat"/>
              <a:sym typeface="Montserrat"/>
            </a:endParaRPr>
          </a:p>
        </p:txBody>
      </p:sp>
      <p:pic>
        <p:nvPicPr>
          <p:cNvPr id="156" name="Google Shape;156;p22"/>
          <p:cNvPicPr preferRelativeResize="0"/>
          <p:nvPr/>
        </p:nvPicPr>
        <p:blipFill>
          <a:blip r:embed="rId3">
            <a:alphaModFix/>
          </a:blip>
          <a:stretch>
            <a:fillRect/>
          </a:stretch>
        </p:blipFill>
        <p:spPr>
          <a:xfrm>
            <a:off x="2245275" y="3050525"/>
            <a:ext cx="2507799" cy="1703500"/>
          </a:xfrm>
          <a:prstGeom prst="rect">
            <a:avLst/>
          </a:prstGeom>
          <a:noFill/>
          <a:ln w="28575" cap="flat" cmpd="sng">
            <a:solidFill>
              <a:schemeClr val="accent2"/>
            </a:solidFill>
            <a:prstDash val="solid"/>
            <a:round/>
            <a:headEnd type="none" w="sm" len="sm"/>
            <a:tailEnd type="none" w="sm" len="sm"/>
          </a:ln>
        </p:spPr>
      </p:pic>
      <p:pic>
        <p:nvPicPr>
          <p:cNvPr id="157" name="Google Shape;157;p22"/>
          <p:cNvPicPr preferRelativeResize="0"/>
          <p:nvPr/>
        </p:nvPicPr>
        <p:blipFill>
          <a:blip r:embed="rId4">
            <a:alphaModFix/>
          </a:blip>
          <a:stretch>
            <a:fillRect/>
          </a:stretch>
        </p:blipFill>
        <p:spPr>
          <a:xfrm>
            <a:off x="5006650" y="2929950"/>
            <a:ext cx="3996374" cy="1824075"/>
          </a:xfrm>
          <a:prstGeom prst="rect">
            <a:avLst/>
          </a:prstGeom>
          <a:noFill/>
          <a:ln w="28575" cap="flat" cmpd="sng">
            <a:solidFill>
              <a:schemeClr val="accent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p:nvPr/>
        </p:nvSpPr>
        <p:spPr>
          <a:xfrm>
            <a:off x="3344575" y="0"/>
            <a:ext cx="59892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chemeClr val="dk1"/>
                </a:solidFill>
                <a:latin typeface="Montserrat"/>
                <a:ea typeface="Montserrat"/>
                <a:cs typeface="Montserrat"/>
                <a:sym typeface="Montserrat"/>
              </a:rPr>
              <a:t>Methods</a:t>
            </a:r>
            <a:endParaRPr sz="2400">
              <a:solidFill>
                <a:srgbClr val="282828"/>
              </a:solidFill>
              <a:latin typeface="Montserrat Medium"/>
              <a:ea typeface="Montserrat Medium"/>
              <a:cs typeface="Montserrat Medium"/>
              <a:sym typeface="Montserrat Medium"/>
            </a:endParaRPr>
          </a:p>
        </p:txBody>
      </p:sp>
      <p:sp>
        <p:nvSpPr>
          <p:cNvPr id="163" name="Google Shape;163;p23"/>
          <p:cNvSpPr txBox="1"/>
          <p:nvPr/>
        </p:nvSpPr>
        <p:spPr>
          <a:xfrm>
            <a:off x="158125" y="3390600"/>
            <a:ext cx="9464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a:solidFill>
                  <a:schemeClr val="lt1"/>
                </a:solidFill>
                <a:latin typeface="Montserrat"/>
                <a:ea typeface="Montserrat"/>
                <a:cs typeface="Montserrat"/>
                <a:sym typeface="Montserrat"/>
              </a:rPr>
              <a:t>Analysis (after 8 weeks):</a:t>
            </a:r>
            <a:r>
              <a:rPr lang="en-GB" sz="1500">
                <a:solidFill>
                  <a:schemeClr val="lt1"/>
                </a:solidFill>
                <a:latin typeface="Montserrat Medium"/>
                <a:ea typeface="Montserrat Medium"/>
                <a:cs typeface="Montserrat Medium"/>
                <a:sym typeface="Montserrat Medium"/>
              </a:rPr>
              <a:t> </a:t>
            </a:r>
            <a:endParaRPr sz="1500">
              <a:solidFill>
                <a:schemeClr val="lt1"/>
              </a:solidFill>
              <a:latin typeface="Montserrat Medium"/>
              <a:ea typeface="Montserrat Medium"/>
              <a:cs typeface="Montserrat Medium"/>
              <a:sym typeface="Montserrat Medium"/>
            </a:endParaRPr>
          </a:p>
          <a:p>
            <a:pPr marL="457200" lvl="0" indent="-323850" algn="l" rtl="0">
              <a:spcBef>
                <a:spcPts val="0"/>
              </a:spcBef>
              <a:spcAft>
                <a:spcPts val="0"/>
              </a:spcAft>
              <a:buClr>
                <a:schemeClr val="lt1"/>
              </a:buClr>
              <a:buSzPts val="1500"/>
              <a:buFont typeface="Montserrat Medium"/>
              <a:buChar char="❏"/>
            </a:pPr>
            <a:r>
              <a:rPr lang="en-GB" sz="1500">
                <a:solidFill>
                  <a:schemeClr val="lt1"/>
                </a:solidFill>
                <a:latin typeface="Montserrat Medium"/>
                <a:ea typeface="Montserrat Medium"/>
                <a:cs typeface="Montserrat Medium"/>
                <a:sym typeface="Montserrat Medium"/>
              </a:rPr>
              <a:t>Pancreatic samples taken and assessed for amount of insulin and CCR4 expression</a:t>
            </a:r>
            <a:endParaRPr sz="1500">
              <a:solidFill>
                <a:schemeClr val="lt1"/>
              </a:solidFill>
              <a:latin typeface="Montserrat Medium"/>
              <a:ea typeface="Montserrat Medium"/>
              <a:cs typeface="Montserrat Medium"/>
              <a:sym typeface="Montserrat Medium"/>
            </a:endParaRPr>
          </a:p>
          <a:p>
            <a:pPr marL="457200" lvl="0" indent="-323850" algn="l" rtl="0">
              <a:spcBef>
                <a:spcPts val="0"/>
              </a:spcBef>
              <a:spcAft>
                <a:spcPts val="0"/>
              </a:spcAft>
              <a:buClr>
                <a:schemeClr val="lt1"/>
              </a:buClr>
              <a:buSzPts val="1500"/>
              <a:buFont typeface="Montserrat Medium"/>
              <a:buChar char="❏"/>
            </a:pPr>
            <a:r>
              <a:rPr lang="en-GB" sz="1500">
                <a:solidFill>
                  <a:schemeClr val="lt1"/>
                </a:solidFill>
                <a:latin typeface="Montserrat Medium"/>
                <a:ea typeface="Montserrat Medium"/>
                <a:cs typeface="Montserrat Medium"/>
                <a:sym typeface="Montserrat Medium"/>
              </a:rPr>
              <a:t>Colon samples taken to assess mucus production</a:t>
            </a:r>
            <a:endParaRPr sz="1500">
              <a:solidFill>
                <a:schemeClr val="lt1"/>
              </a:solidFill>
              <a:latin typeface="Montserrat Medium"/>
              <a:ea typeface="Montserrat Medium"/>
              <a:cs typeface="Montserrat Medium"/>
              <a:sym typeface="Montserrat Medium"/>
            </a:endParaRPr>
          </a:p>
          <a:p>
            <a:pPr marL="457200" lvl="0" indent="-323850" algn="l" rtl="0">
              <a:spcBef>
                <a:spcPts val="0"/>
              </a:spcBef>
              <a:spcAft>
                <a:spcPts val="0"/>
              </a:spcAft>
              <a:buClr>
                <a:schemeClr val="lt1"/>
              </a:buClr>
              <a:buSzPts val="1500"/>
              <a:buFont typeface="Montserrat Medium"/>
              <a:buChar char="❏"/>
            </a:pPr>
            <a:r>
              <a:rPr lang="en-GB" sz="1500">
                <a:solidFill>
                  <a:schemeClr val="lt1"/>
                </a:solidFill>
                <a:latin typeface="Montserrat Medium"/>
                <a:ea typeface="Montserrat Medium"/>
                <a:cs typeface="Montserrat Medium"/>
                <a:sym typeface="Montserrat Medium"/>
              </a:rPr>
              <a:t>Flow cytometry analysis of pancreatic and cecal lymph node cells</a:t>
            </a:r>
            <a:endParaRPr sz="1500">
              <a:solidFill>
                <a:schemeClr val="lt1"/>
              </a:solidFill>
              <a:latin typeface="Montserrat Medium"/>
              <a:ea typeface="Montserrat Medium"/>
              <a:cs typeface="Montserrat Medium"/>
              <a:sym typeface="Montserrat Medium"/>
            </a:endParaRPr>
          </a:p>
          <a:p>
            <a:pPr marL="457200" lvl="0" indent="-323850" algn="l" rtl="0">
              <a:spcBef>
                <a:spcPts val="0"/>
              </a:spcBef>
              <a:spcAft>
                <a:spcPts val="0"/>
              </a:spcAft>
              <a:buClr>
                <a:schemeClr val="lt1"/>
              </a:buClr>
              <a:buSzPts val="1500"/>
              <a:buFont typeface="Montserrat Medium"/>
              <a:buChar char="❏"/>
            </a:pPr>
            <a:r>
              <a:rPr lang="en-GB" sz="1500">
                <a:solidFill>
                  <a:schemeClr val="lt1"/>
                </a:solidFill>
                <a:latin typeface="Montserrat Medium"/>
                <a:ea typeface="Montserrat Medium"/>
                <a:cs typeface="Montserrat Medium"/>
                <a:sym typeface="Montserrat Medium"/>
              </a:rPr>
              <a:t>Enzymatic breakdown of pancreatic tissue to isolate and observe leukocytes</a:t>
            </a:r>
            <a:endParaRPr sz="1500">
              <a:solidFill>
                <a:schemeClr val="lt1"/>
              </a:solidFill>
              <a:latin typeface="Montserrat Medium"/>
              <a:ea typeface="Montserrat Medium"/>
              <a:cs typeface="Montserrat Medium"/>
              <a:sym typeface="Montserrat Medium"/>
            </a:endParaRPr>
          </a:p>
          <a:p>
            <a:pPr marL="457200" lvl="0" indent="-323850" algn="l" rtl="0">
              <a:spcBef>
                <a:spcPts val="0"/>
              </a:spcBef>
              <a:spcAft>
                <a:spcPts val="0"/>
              </a:spcAft>
              <a:buClr>
                <a:schemeClr val="lt1"/>
              </a:buClr>
              <a:buSzPts val="1500"/>
              <a:buFont typeface="Montserrat Medium"/>
              <a:buChar char="❏"/>
            </a:pPr>
            <a:r>
              <a:rPr lang="en-GB" sz="1500">
                <a:solidFill>
                  <a:schemeClr val="lt1"/>
                </a:solidFill>
                <a:latin typeface="Montserrat Medium"/>
                <a:ea typeface="Montserrat Medium"/>
                <a:cs typeface="Montserrat Medium"/>
                <a:sym typeface="Montserrat Medium"/>
              </a:rPr>
              <a:t>PCR of fecal samples</a:t>
            </a:r>
            <a:endParaRPr sz="1500">
              <a:solidFill>
                <a:schemeClr val="lt1"/>
              </a:solidFill>
              <a:latin typeface="Montserrat Medium"/>
              <a:ea typeface="Montserrat Medium"/>
              <a:cs typeface="Montserrat Medium"/>
              <a:sym typeface="Montserrat Medium"/>
            </a:endParaRPr>
          </a:p>
        </p:txBody>
      </p:sp>
      <p:pic>
        <p:nvPicPr>
          <p:cNvPr id="164" name="Google Shape;164;p23"/>
          <p:cNvPicPr preferRelativeResize="0"/>
          <p:nvPr/>
        </p:nvPicPr>
        <p:blipFill>
          <a:blip r:embed="rId3">
            <a:alphaModFix/>
          </a:blip>
          <a:stretch>
            <a:fillRect/>
          </a:stretch>
        </p:blipFill>
        <p:spPr>
          <a:xfrm>
            <a:off x="1028200" y="585425"/>
            <a:ext cx="6549187" cy="2337625"/>
          </a:xfrm>
          <a:prstGeom prst="rect">
            <a:avLst/>
          </a:prstGeom>
          <a:noFill/>
          <a:ln w="28575" cap="flat" cmpd="sng">
            <a:solidFill>
              <a:schemeClr val="accent2"/>
            </a:solidFill>
            <a:prstDash val="solid"/>
            <a:round/>
            <a:headEnd type="none" w="sm" len="sm"/>
            <a:tailEnd type="none" w="sm" len="sm"/>
          </a:ln>
        </p:spPr>
      </p:pic>
      <p:sp>
        <p:nvSpPr>
          <p:cNvPr id="165" name="Google Shape;165;p23"/>
          <p:cNvSpPr txBox="1"/>
          <p:nvPr/>
        </p:nvSpPr>
        <p:spPr>
          <a:xfrm>
            <a:off x="1028200" y="2923050"/>
            <a:ext cx="4992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chemeClr val="lt1"/>
                </a:solidFill>
                <a:latin typeface="Montserrat"/>
                <a:ea typeface="Montserrat"/>
                <a:cs typeface="Montserrat"/>
                <a:sym typeface="Montserrat"/>
              </a:rPr>
              <a:t>Figure 3. </a:t>
            </a:r>
            <a:r>
              <a:rPr lang="en-GB" sz="1200">
                <a:solidFill>
                  <a:schemeClr val="lt1"/>
                </a:solidFill>
                <a:latin typeface="Montserrat Medium"/>
                <a:ea typeface="Montserrat Medium"/>
                <a:cs typeface="Montserrat Medium"/>
                <a:sym typeface="Montserrat Medium"/>
              </a:rPr>
              <a:t>Experimental groups.</a:t>
            </a:r>
            <a:endParaRPr sz="12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p:nvPr/>
        </p:nvSpPr>
        <p:spPr>
          <a:xfrm>
            <a:off x="2316925" y="68675"/>
            <a:ext cx="59892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900" b="1">
                <a:solidFill>
                  <a:schemeClr val="dk1"/>
                </a:solidFill>
                <a:latin typeface="Montserrat"/>
                <a:ea typeface="Montserrat"/>
                <a:cs typeface="Montserrat"/>
                <a:sym typeface="Montserrat"/>
              </a:rPr>
              <a:t>Results</a:t>
            </a:r>
            <a:endParaRPr sz="2300">
              <a:solidFill>
                <a:srgbClr val="282828"/>
              </a:solidFill>
              <a:latin typeface="Montserrat Medium"/>
              <a:ea typeface="Montserrat Medium"/>
              <a:cs typeface="Montserrat Medium"/>
              <a:sym typeface="Montserrat Medium"/>
            </a:endParaRPr>
          </a:p>
        </p:txBody>
      </p:sp>
      <p:sp>
        <p:nvSpPr>
          <p:cNvPr id="171" name="Google Shape;171;p24"/>
          <p:cNvSpPr txBox="1"/>
          <p:nvPr/>
        </p:nvSpPr>
        <p:spPr>
          <a:xfrm>
            <a:off x="5544450" y="4533625"/>
            <a:ext cx="3726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chemeClr val="dk1"/>
                </a:solidFill>
                <a:latin typeface="Montserrat"/>
                <a:ea typeface="Montserrat"/>
                <a:cs typeface="Montserrat"/>
                <a:sym typeface="Montserrat"/>
              </a:rPr>
              <a:t>Figure 4. </a:t>
            </a:r>
            <a:r>
              <a:rPr lang="en-GB" sz="1200">
                <a:solidFill>
                  <a:schemeClr val="dk1"/>
                </a:solidFill>
                <a:latin typeface="Montserrat Medium"/>
                <a:ea typeface="Montserrat Medium"/>
                <a:cs typeface="Montserrat Medium"/>
                <a:sym typeface="Montserrat Medium"/>
              </a:rPr>
              <a:t>Experiment results among STZ fed groups.</a:t>
            </a:r>
            <a:endParaRPr sz="1200">
              <a:solidFill>
                <a:schemeClr val="dk1"/>
              </a:solidFill>
              <a:latin typeface="Montserrat Medium"/>
              <a:ea typeface="Montserrat Medium"/>
              <a:cs typeface="Montserrat Medium"/>
              <a:sym typeface="Montserrat Medium"/>
            </a:endParaRPr>
          </a:p>
        </p:txBody>
      </p:sp>
      <p:pic>
        <p:nvPicPr>
          <p:cNvPr id="172" name="Google Shape;172;p24"/>
          <p:cNvPicPr preferRelativeResize="0"/>
          <p:nvPr/>
        </p:nvPicPr>
        <p:blipFill>
          <a:blip r:embed="rId3">
            <a:alphaModFix/>
          </a:blip>
          <a:stretch>
            <a:fillRect/>
          </a:stretch>
        </p:blipFill>
        <p:spPr>
          <a:xfrm>
            <a:off x="5544450" y="698075"/>
            <a:ext cx="3449437" cy="3738924"/>
          </a:xfrm>
          <a:prstGeom prst="rect">
            <a:avLst/>
          </a:prstGeom>
          <a:noFill/>
          <a:ln w="28575" cap="flat" cmpd="sng">
            <a:solidFill>
              <a:schemeClr val="accent2"/>
            </a:solidFill>
            <a:prstDash val="solid"/>
            <a:round/>
            <a:headEnd type="none" w="sm" len="sm"/>
            <a:tailEnd type="none" w="sm" len="sm"/>
          </a:ln>
        </p:spPr>
      </p:pic>
      <p:sp>
        <p:nvSpPr>
          <p:cNvPr id="173" name="Google Shape;173;p24"/>
          <p:cNvSpPr txBox="1"/>
          <p:nvPr/>
        </p:nvSpPr>
        <p:spPr>
          <a:xfrm>
            <a:off x="2141300" y="755400"/>
            <a:ext cx="3144300" cy="4125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282828"/>
              </a:buClr>
              <a:buSzPts val="1600"/>
              <a:buFont typeface="Montserrat Medium"/>
              <a:buChar char="❏"/>
            </a:pPr>
            <a:r>
              <a:rPr lang="en-GB" sz="1600">
                <a:solidFill>
                  <a:srgbClr val="282828"/>
                </a:solidFill>
                <a:latin typeface="Montserrat Medium"/>
                <a:ea typeface="Montserrat Medium"/>
                <a:cs typeface="Montserrat Medium"/>
                <a:sym typeface="Montserrat Medium"/>
              </a:rPr>
              <a:t>INU proved to be effective in preventing T1D development after the administration of STZ → was supposed to induce T1D however INU diet group did not develop T1D</a:t>
            </a:r>
            <a:endParaRPr sz="1600">
              <a:solidFill>
                <a:srgbClr val="282828"/>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rgbClr val="282828"/>
              </a:solidFill>
              <a:latin typeface="Montserrat Medium"/>
              <a:ea typeface="Montserrat Medium"/>
              <a:cs typeface="Montserrat Medium"/>
              <a:sym typeface="Montserrat Medium"/>
            </a:endParaRPr>
          </a:p>
          <a:p>
            <a:pPr marL="457200" lvl="0" indent="-330200" algn="l" rtl="0">
              <a:spcBef>
                <a:spcPts val="0"/>
              </a:spcBef>
              <a:spcAft>
                <a:spcPts val="0"/>
              </a:spcAft>
              <a:buClr>
                <a:srgbClr val="282828"/>
              </a:buClr>
              <a:buSzPts val="1600"/>
              <a:buFont typeface="Montserrat Medium"/>
              <a:buChar char="❏"/>
            </a:pPr>
            <a:r>
              <a:rPr lang="en-GB" sz="1600">
                <a:solidFill>
                  <a:srgbClr val="282828"/>
                </a:solidFill>
                <a:latin typeface="Montserrat Medium"/>
                <a:ea typeface="Montserrat Medium"/>
                <a:cs typeface="Montserrat Medium"/>
                <a:sym typeface="Montserrat Medium"/>
              </a:rPr>
              <a:t>Difference in mucus levels supports the idea that increased intestinal permeability leading to T1D can be triggered by reduced mucus layer</a:t>
            </a:r>
            <a:endParaRPr sz="1600">
              <a:solidFill>
                <a:srgbClr val="282828"/>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p:nvPr/>
        </p:nvSpPr>
        <p:spPr>
          <a:xfrm>
            <a:off x="1577400" y="0"/>
            <a:ext cx="59892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400" b="1">
                <a:solidFill>
                  <a:schemeClr val="dk1"/>
                </a:solidFill>
                <a:latin typeface="Montserrat"/>
                <a:ea typeface="Montserrat"/>
                <a:cs typeface="Montserrat"/>
                <a:sym typeface="Montserrat"/>
              </a:rPr>
              <a:t>Flow Cytometry Results</a:t>
            </a:r>
            <a:endParaRPr sz="2400">
              <a:solidFill>
                <a:srgbClr val="282828"/>
              </a:solidFill>
              <a:latin typeface="Montserrat Medium"/>
              <a:ea typeface="Montserrat Medium"/>
              <a:cs typeface="Montserrat Medium"/>
              <a:sym typeface="Montserrat Medium"/>
            </a:endParaRPr>
          </a:p>
        </p:txBody>
      </p:sp>
      <p:sp>
        <p:nvSpPr>
          <p:cNvPr id="179" name="Google Shape;179;p25"/>
          <p:cNvSpPr txBox="1"/>
          <p:nvPr/>
        </p:nvSpPr>
        <p:spPr>
          <a:xfrm>
            <a:off x="146575" y="4338375"/>
            <a:ext cx="9464100" cy="677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1"/>
              </a:buClr>
              <a:buSzPts val="1600"/>
              <a:buFont typeface="Montserrat Medium"/>
              <a:buChar char="❏"/>
            </a:pPr>
            <a:r>
              <a:rPr lang="en-GB" sz="1600" i="1">
                <a:solidFill>
                  <a:schemeClr val="lt1"/>
                </a:solidFill>
                <a:latin typeface="Montserrat Medium"/>
                <a:ea typeface="Montserrat Medium"/>
                <a:cs typeface="Montserrat Medium"/>
                <a:sym typeface="Montserrat Medium"/>
              </a:rPr>
              <a:t>No significant differences in IL-6 production between experimental groups</a:t>
            </a:r>
            <a:endParaRPr sz="1600" i="1">
              <a:solidFill>
                <a:schemeClr val="lt1"/>
              </a:solidFill>
              <a:latin typeface="Montserrat Medium"/>
              <a:ea typeface="Montserrat Medium"/>
              <a:cs typeface="Montserrat Medium"/>
              <a:sym typeface="Montserrat Medium"/>
            </a:endParaRPr>
          </a:p>
          <a:p>
            <a:pPr marL="457200" lvl="0" indent="-330200" algn="l" rtl="0">
              <a:spcBef>
                <a:spcPts val="0"/>
              </a:spcBef>
              <a:spcAft>
                <a:spcPts val="0"/>
              </a:spcAft>
              <a:buClr>
                <a:schemeClr val="lt1"/>
              </a:buClr>
              <a:buSzPts val="1600"/>
              <a:buFont typeface="Montserrat Medium"/>
              <a:buChar char="❏"/>
            </a:pPr>
            <a:r>
              <a:rPr lang="en-GB" sz="1600" i="1">
                <a:solidFill>
                  <a:schemeClr val="lt1"/>
                </a:solidFill>
                <a:latin typeface="Montserrat Medium"/>
                <a:ea typeface="Montserrat Medium"/>
                <a:cs typeface="Montserrat Medium"/>
                <a:sym typeface="Montserrat Medium"/>
              </a:rPr>
              <a:t>No significant difference in CCR4 receptors in the lymph nodes</a:t>
            </a:r>
            <a:endParaRPr sz="1500" b="1" i="1">
              <a:solidFill>
                <a:schemeClr val="lt1"/>
              </a:solidFill>
              <a:latin typeface="Montserrat"/>
              <a:ea typeface="Montserrat"/>
              <a:cs typeface="Montserrat"/>
              <a:sym typeface="Montserrat"/>
            </a:endParaRPr>
          </a:p>
        </p:txBody>
      </p:sp>
      <p:sp>
        <p:nvSpPr>
          <p:cNvPr id="180" name="Google Shape;180;p25"/>
          <p:cNvSpPr txBox="1"/>
          <p:nvPr/>
        </p:nvSpPr>
        <p:spPr>
          <a:xfrm>
            <a:off x="820675" y="3918300"/>
            <a:ext cx="8115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chemeClr val="lt1"/>
                </a:solidFill>
                <a:latin typeface="Montserrat"/>
                <a:ea typeface="Montserrat"/>
                <a:cs typeface="Montserrat"/>
                <a:sym typeface="Montserrat"/>
              </a:rPr>
              <a:t>Figure 5. </a:t>
            </a:r>
            <a:r>
              <a:rPr lang="en-GB" sz="1200">
                <a:solidFill>
                  <a:schemeClr val="lt1"/>
                </a:solidFill>
                <a:latin typeface="Montserrat Medium"/>
                <a:ea typeface="Montserrat Medium"/>
                <a:cs typeface="Montserrat Medium"/>
                <a:sym typeface="Montserrat Medium"/>
              </a:rPr>
              <a:t>Overall flow cytometry results between all experimental groups</a:t>
            </a:r>
            <a:endParaRPr sz="1200">
              <a:solidFill>
                <a:schemeClr val="lt1"/>
              </a:solidFill>
              <a:latin typeface="Montserrat Medium"/>
              <a:ea typeface="Montserrat Medium"/>
              <a:cs typeface="Montserrat Medium"/>
              <a:sym typeface="Montserrat Medium"/>
            </a:endParaRPr>
          </a:p>
        </p:txBody>
      </p:sp>
      <p:pic>
        <p:nvPicPr>
          <p:cNvPr id="181" name="Google Shape;181;p25"/>
          <p:cNvPicPr preferRelativeResize="0"/>
          <p:nvPr/>
        </p:nvPicPr>
        <p:blipFill>
          <a:blip r:embed="rId3">
            <a:alphaModFix/>
          </a:blip>
          <a:stretch>
            <a:fillRect/>
          </a:stretch>
        </p:blipFill>
        <p:spPr>
          <a:xfrm>
            <a:off x="848263" y="554100"/>
            <a:ext cx="7447474" cy="3432225"/>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p:nvPr/>
        </p:nvSpPr>
        <p:spPr>
          <a:xfrm>
            <a:off x="1577400" y="161150"/>
            <a:ext cx="5989200" cy="523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200" b="1">
                <a:solidFill>
                  <a:schemeClr val="dk1"/>
                </a:solidFill>
                <a:latin typeface="Montserrat"/>
                <a:ea typeface="Montserrat"/>
                <a:cs typeface="Montserrat"/>
                <a:sym typeface="Montserrat"/>
              </a:rPr>
              <a:t>Implications:</a:t>
            </a:r>
            <a:endParaRPr sz="2600">
              <a:solidFill>
                <a:srgbClr val="282828"/>
              </a:solidFill>
              <a:latin typeface="Montserrat Medium"/>
              <a:ea typeface="Montserrat Medium"/>
              <a:cs typeface="Montserrat Medium"/>
              <a:sym typeface="Montserrat Medium"/>
            </a:endParaRPr>
          </a:p>
        </p:txBody>
      </p:sp>
      <p:sp>
        <p:nvSpPr>
          <p:cNvPr id="187" name="Google Shape;187;p26"/>
          <p:cNvSpPr txBox="1"/>
          <p:nvPr/>
        </p:nvSpPr>
        <p:spPr>
          <a:xfrm>
            <a:off x="127700" y="4173300"/>
            <a:ext cx="8888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b="1">
                <a:solidFill>
                  <a:schemeClr val="lt1"/>
                </a:solidFill>
                <a:latin typeface="Montserrat"/>
                <a:ea typeface="Montserrat"/>
                <a:cs typeface="Montserrat"/>
                <a:sym typeface="Montserrat"/>
              </a:rPr>
              <a:t>Figure 5. </a:t>
            </a:r>
            <a:r>
              <a:rPr lang="en-GB" sz="1300">
                <a:solidFill>
                  <a:schemeClr val="lt1"/>
                </a:solidFill>
                <a:latin typeface="Montserrat Medium"/>
                <a:ea typeface="Montserrat Medium"/>
                <a:cs typeface="Montserrat Medium"/>
                <a:sym typeface="Montserrat Medium"/>
              </a:rPr>
              <a:t>Diagram showing potential effects of INU on regulatory T-cell generation and migration in T1D</a:t>
            </a:r>
            <a:endParaRPr sz="1300">
              <a:solidFill>
                <a:schemeClr val="lt1"/>
              </a:solidFill>
              <a:latin typeface="Montserrat Medium"/>
              <a:ea typeface="Montserrat Medium"/>
              <a:cs typeface="Montserrat Medium"/>
              <a:sym typeface="Montserrat Medium"/>
            </a:endParaRPr>
          </a:p>
        </p:txBody>
      </p:sp>
      <p:pic>
        <p:nvPicPr>
          <p:cNvPr id="188" name="Google Shape;188;p26"/>
          <p:cNvPicPr preferRelativeResize="0"/>
          <p:nvPr/>
        </p:nvPicPr>
        <p:blipFill>
          <a:blip r:embed="rId3">
            <a:alphaModFix/>
          </a:blip>
          <a:stretch>
            <a:fillRect/>
          </a:stretch>
        </p:blipFill>
        <p:spPr>
          <a:xfrm>
            <a:off x="127688" y="747031"/>
            <a:ext cx="8888627" cy="3363607"/>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subTitle" idx="1"/>
          </p:nvPr>
        </p:nvSpPr>
        <p:spPr>
          <a:xfrm>
            <a:off x="98100" y="2428025"/>
            <a:ext cx="8947800" cy="1826400"/>
          </a:xfrm>
          <a:prstGeom prst="rect">
            <a:avLst/>
          </a:prstGeom>
        </p:spPr>
        <p:txBody>
          <a:bodyPr spcFirstLastPara="1" wrap="square" lIns="91425" tIns="91425" rIns="91425" bIns="91425" anchor="ctr" anchorCtr="0">
            <a:noAutofit/>
          </a:bodyPr>
          <a:lstStyle/>
          <a:p>
            <a:pPr marL="0" lvl="0" indent="0" algn="ctr" rtl="0">
              <a:spcBef>
                <a:spcPts val="1200"/>
              </a:spcBef>
              <a:spcAft>
                <a:spcPts val="0"/>
              </a:spcAft>
              <a:buNone/>
            </a:pPr>
            <a:r>
              <a:rPr lang="en-GB" sz="2400">
                <a:solidFill>
                  <a:schemeClr val="lt1"/>
                </a:solidFill>
              </a:rPr>
              <a:t>Corn silk extract alleviate type 1 diabetes via regulating gut microbiota and inflammation (Yang et al. 2024)</a:t>
            </a:r>
            <a:endParaRPr sz="2400">
              <a:solidFill>
                <a:schemeClr val="lt1"/>
              </a:solidFill>
            </a:endParaRPr>
          </a:p>
          <a:p>
            <a:pPr marL="0" lvl="0" indent="0" algn="ctr" rtl="0">
              <a:spcBef>
                <a:spcPts val="1200"/>
              </a:spcBef>
              <a:spcAft>
                <a:spcPts val="1200"/>
              </a:spcAft>
              <a:buNone/>
            </a:pPr>
            <a:endParaRPr sz="3000"/>
          </a:p>
        </p:txBody>
      </p:sp>
      <p:sp>
        <p:nvSpPr>
          <p:cNvPr id="194" name="Google Shape;194;p27"/>
          <p:cNvSpPr txBox="1">
            <a:spLocks noGrp="1"/>
          </p:cNvSpPr>
          <p:nvPr>
            <p:ph type="subTitle" idx="1"/>
          </p:nvPr>
        </p:nvSpPr>
        <p:spPr>
          <a:xfrm>
            <a:off x="98100" y="1009875"/>
            <a:ext cx="8947800" cy="1473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7200"/>
              <a:t>Key Study 2</a:t>
            </a:r>
            <a:endParaRPr sz="7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p:nvPr/>
        </p:nvSpPr>
        <p:spPr>
          <a:xfrm>
            <a:off x="320000" y="157975"/>
            <a:ext cx="2542200" cy="6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b="1">
                <a:solidFill>
                  <a:srgbClr val="282828"/>
                </a:solidFill>
                <a:latin typeface="Montserrat"/>
                <a:ea typeface="Montserrat"/>
                <a:cs typeface="Montserrat"/>
                <a:sym typeface="Montserrat"/>
              </a:rPr>
              <a:t>Background </a:t>
            </a:r>
            <a:endParaRPr sz="2800" b="1">
              <a:solidFill>
                <a:srgbClr val="282828"/>
              </a:solidFill>
              <a:latin typeface="Montserrat"/>
              <a:ea typeface="Montserrat"/>
              <a:cs typeface="Montserrat"/>
              <a:sym typeface="Montserrat"/>
            </a:endParaRPr>
          </a:p>
        </p:txBody>
      </p:sp>
      <p:sp>
        <p:nvSpPr>
          <p:cNvPr id="200" name="Google Shape;200;p28"/>
          <p:cNvSpPr txBox="1"/>
          <p:nvPr/>
        </p:nvSpPr>
        <p:spPr>
          <a:xfrm>
            <a:off x="364450" y="1046200"/>
            <a:ext cx="8120400" cy="26148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Times New Roman"/>
              <a:buChar char="❏"/>
            </a:pPr>
            <a:r>
              <a:rPr lang="en-GB" sz="1600"/>
              <a:t>Corn silk is a traditional Chinese medicine known for its medicinal and edible properties</a:t>
            </a:r>
            <a:endParaRPr sz="1600"/>
          </a:p>
          <a:p>
            <a:pPr marL="457200" lvl="0" indent="-330200" algn="l" rtl="0">
              <a:lnSpc>
                <a:spcPct val="150000"/>
              </a:lnSpc>
              <a:spcBef>
                <a:spcPts val="0"/>
              </a:spcBef>
              <a:spcAft>
                <a:spcPts val="0"/>
              </a:spcAft>
              <a:buClr>
                <a:schemeClr val="dk1"/>
              </a:buClr>
              <a:buSzPts val="1600"/>
              <a:buChar char="❏"/>
            </a:pPr>
            <a:r>
              <a:rPr lang="en-GB" sz="1600"/>
              <a:t>Insulin is currently the primary treatment for T1D</a:t>
            </a:r>
            <a:endParaRPr sz="1600"/>
          </a:p>
          <a:p>
            <a:pPr marL="457200" lvl="0" indent="-330200" algn="l" rtl="0">
              <a:lnSpc>
                <a:spcPct val="150000"/>
              </a:lnSpc>
              <a:spcBef>
                <a:spcPts val="0"/>
              </a:spcBef>
              <a:spcAft>
                <a:spcPts val="0"/>
              </a:spcAft>
              <a:buClr>
                <a:schemeClr val="dk1"/>
              </a:buClr>
              <a:buSzPts val="1600"/>
              <a:buChar char="❏"/>
            </a:pPr>
            <a:r>
              <a:rPr lang="en-GB" sz="1600"/>
              <a:t>Recent studies have indicated that the gut microbiome plays a role in the pathogenesis of T1D</a:t>
            </a:r>
            <a:endParaRPr sz="1200">
              <a:solidFill>
                <a:srgbClr val="1F1F1F"/>
              </a:solidFill>
              <a:latin typeface="Georgia"/>
              <a:ea typeface="Georgia"/>
              <a:cs typeface="Georgia"/>
              <a:sym typeface="Georgia"/>
            </a:endParaRPr>
          </a:p>
          <a:p>
            <a:pPr marL="0" lvl="0" indent="0" algn="l" rtl="0">
              <a:spcBef>
                <a:spcPts val="0"/>
              </a:spcBef>
              <a:spcAft>
                <a:spcPts val="0"/>
              </a:spcAft>
              <a:buNone/>
            </a:pPr>
            <a:endParaRPr sz="1600">
              <a:solidFill>
                <a:srgbClr val="282828"/>
              </a:solidFill>
              <a:latin typeface="Montserrat Medium"/>
              <a:ea typeface="Montserrat Medium"/>
              <a:cs typeface="Montserrat Medium"/>
              <a:sym typeface="Montserrat Medium"/>
            </a:endParaRPr>
          </a:p>
        </p:txBody>
      </p:sp>
      <p:pic>
        <p:nvPicPr>
          <p:cNvPr id="201" name="Google Shape;201;p28"/>
          <p:cNvPicPr preferRelativeResize="0"/>
          <p:nvPr/>
        </p:nvPicPr>
        <p:blipFill>
          <a:blip r:embed="rId3">
            <a:alphaModFix/>
          </a:blip>
          <a:stretch>
            <a:fillRect/>
          </a:stretch>
        </p:blipFill>
        <p:spPr>
          <a:xfrm>
            <a:off x="3118500" y="3158275"/>
            <a:ext cx="2972450" cy="1664575"/>
          </a:xfrm>
          <a:prstGeom prst="rect">
            <a:avLst/>
          </a:prstGeom>
          <a:noFill/>
          <a:ln w="38100" cap="flat" cmpd="sng">
            <a:solidFill>
              <a:schemeClr val="accent2"/>
            </a:solidFill>
            <a:prstDash val="solid"/>
            <a:round/>
            <a:headEnd type="none" w="sm" len="sm"/>
            <a:tailEnd type="none" w="sm" len="sm"/>
          </a:ln>
        </p:spPr>
      </p:pic>
      <p:pic>
        <p:nvPicPr>
          <p:cNvPr id="202" name="Google Shape;202;p28"/>
          <p:cNvPicPr preferRelativeResize="0"/>
          <p:nvPr/>
        </p:nvPicPr>
        <p:blipFill rotWithShape="1">
          <a:blip r:embed="rId4">
            <a:alphaModFix/>
          </a:blip>
          <a:srcRect l="5177" t="7791"/>
          <a:stretch/>
        </p:blipFill>
        <p:spPr>
          <a:xfrm>
            <a:off x="6566274" y="3005299"/>
            <a:ext cx="2194775" cy="1818125"/>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subTitle" idx="4294967295"/>
          </p:nvPr>
        </p:nvSpPr>
        <p:spPr>
          <a:xfrm>
            <a:off x="1034875" y="135400"/>
            <a:ext cx="4654800" cy="3936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GB" sz="3000" b="1">
                <a:solidFill>
                  <a:schemeClr val="dk1"/>
                </a:solidFill>
                <a:latin typeface="Montserrat"/>
                <a:ea typeface="Montserrat"/>
                <a:cs typeface="Montserrat"/>
                <a:sym typeface="Montserrat"/>
              </a:rPr>
              <a:t>Methods</a:t>
            </a:r>
            <a:endParaRPr sz="3000" b="1">
              <a:solidFill>
                <a:schemeClr val="dk1"/>
              </a:solidFill>
              <a:latin typeface="Montserrat"/>
              <a:ea typeface="Montserrat"/>
              <a:cs typeface="Montserrat"/>
              <a:sym typeface="Montserrat"/>
            </a:endParaRPr>
          </a:p>
        </p:txBody>
      </p:sp>
      <p:graphicFrame>
        <p:nvGraphicFramePr>
          <p:cNvPr id="208" name="Google Shape;208;p29"/>
          <p:cNvGraphicFramePr/>
          <p:nvPr/>
        </p:nvGraphicFramePr>
        <p:xfrm>
          <a:off x="225250" y="1175425"/>
          <a:ext cx="3000000" cy="3000000"/>
        </p:xfrm>
        <a:graphic>
          <a:graphicData uri="http://schemas.openxmlformats.org/drawingml/2006/table">
            <a:tbl>
              <a:tblPr>
                <a:noFill/>
                <a:tableStyleId>{280B920F-DB85-4DBE-B80D-030A475CB723}</a:tableStyleId>
              </a:tblPr>
              <a:tblGrid>
                <a:gridCol w="1445750">
                  <a:extLst>
                    <a:ext uri="{9D8B030D-6E8A-4147-A177-3AD203B41FA5}">
                      <a16:colId xmlns:a16="http://schemas.microsoft.com/office/drawing/2014/main" val="20000"/>
                    </a:ext>
                  </a:extLst>
                </a:gridCol>
                <a:gridCol w="1445750">
                  <a:extLst>
                    <a:ext uri="{9D8B030D-6E8A-4147-A177-3AD203B41FA5}">
                      <a16:colId xmlns:a16="http://schemas.microsoft.com/office/drawing/2014/main" val="20001"/>
                    </a:ext>
                  </a:extLst>
                </a:gridCol>
                <a:gridCol w="1291075">
                  <a:extLst>
                    <a:ext uri="{9D8B030D-6E8A-4147-A177-3AD203B41FA5}">
                      <a16:colId xmlns:a16="http://schemas.microsoft.com/office/drawing/2014/main" val="20002"/>
                    </a:ext>
                  </a:extLst>
                </a:gridCol>
                <a:gridCol w="1442200">
                  <a:extLst>
                    <a:ext uri="{9D8B030D-6E8A-4147-A177-3AD203B41FA5}">
                      <a16:colId xmlns:a16="http://schemas.microsoft.com/office/drawing/2014/main" val="20003"/>
                    </a:ext>
                  </a:extLst>
                </a:gridCol>
                <a:gridCol w="1603950">
                  <a:extLst>
                    <a:ext uri="{9D8B030D-6E8A-4147-A177-3AD203B41FA5}">
                      <a16:colId xmlns:a16="http://schemas.microsoft.com/office/drawing/2014/main" val="20004"/>
                    </a:ext>
                  </a:extLst>
                </a:gridCol>
                <a:gridCol w="1445750">
                  <a:extLst>
                    <a:ext uri="{9D8B030D-6E8A-4147-A177-3AD203B41FA5}">
                      <a16:colId xmlns:a16="http://schemas.microsoft.com/office/drawing/2014/main" val="20005"/>
                    </a:ext>
                  </a:extLst>
                </a:gridCol>
              </a:tblGrid>
              <a:tr h="432025">
                <a:tc gridSpan="6">
                  <a:txBody>
                    <a:bodyPr/>
                    <a:lstStyle/>
                    <a:p>
                      <a:pPr marL="0" lvl="0" indent="0" algn="ctr" rtl="0">
                        <a:spcBef>
                          <a:spcPts val="0"/>
                        </a:spcBef>
                        <a:spcAft>
                          <a:spcPts val="0"/>
                        </a:spcAft>
                        <a:buNone/>
                      </a:pPr>
                      <a:r>
                        <a:rPr lang="en-GB" sz="1600">
                          <a:solidFill>
                            <a:schemeClr val="dk1"/>
                          </a:solidFill>
                        </a:rPr>
                        <a:t>Test Groups of Mice</a:t>
                      </a:r>
                      <a:endParaRPr sz="1600">
                        <a:solidFill>
                          <a:schemeClr val="dk1"/>
                        </a:solidFill>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6100">
                <a:tc>
                  <a:txBody>
                    <a:bodyPr/>
                    <a:lstStyle/>
                    <a:p>
                      <a:pPr marL="0" lvl="0" indent="0" algn="ctr" rtl="0">
                        <a:spcBef>
                          <a:spcPts val="0"/>
                        </a:spcBef>
                        <a:spcAft>
                          <a:spcPts val="0"/>
                        </a:spcAft>
                        <a:buNone/>
                      </a:pPr>
                      <a:r>
                        <a:rPr lang="en-GB" sz="1600">
                          <a:solidFill>
                            <a:schemeClr val="dk1"/>
                          </a:solidFill>
                        </a:rPr>
                        <a:t>Non-Diabetic</a:t>
                      </a:r>
                      <a:endParaRPr sz="16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gridSpan="5">
                  <a:txBody>
                    <a:bodyPr/>
                    <a:lstStyle/>
                    <a:p>
                      <a:pPr marL="0" lvl="0" indent="0" algn="ctr" rtl="0">
                        <a:spcBef>
                          <a:spcPts val="0"/>
                        </a:spcBef>
                        <a:spcAft>
                          <a:spcPts val="0"/>
                        </a:spcAft>
                        <a:buNone/>
                      </a:pPr>
                      <a:r>
                        <a:rPr lang="en-GB" sz="1600"/>
                        <a:t> Diabetic </a:t>
                      </a:r>
                      <a:endParaRPr sz="16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14975">
                <a:tc>
                  <a:txBody>
                    <a:bodyPr/>
                    <a:lstStyle/>
                    <a:p>
                      <a:pPr marL="0" lvl="0" indent="0" algn="ctr" rtl="0">
                        <a:spcBef>
                          <a:spcPts val="0"/>
                        </a:spcBef>
                        <a:spcAft>
                          <a:spcPts val="0"/>
                        </a:spcAft>
                        <a:buNone/>
                      </a:pPr>
                      <a:r>
                        <a:rPr lang="en-GB" sz="1600"/>
                        <a:t>Control</a:t>
                      </a:r>
                      <a:endParaRPr sz="16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600"/>
                        <a:t>No Treatment</a:t>
                      </a:r>
                      <a:endParaRPr sz="1600"/>
                    </a:p>
                    <a:p>
                      <a:pPr marL="0" lvl="0" indent="0" algn="ctr" rtl="0">
                        <a:spcBef>
                          <a:spcPts val="0"/>
                        </a:spcBef>
                        <a:spcAft>
                          <a:spcPts val="0"/>
                        </a:spcAft>
                        <a:buNone/>
                      </a:pPr>
                      <a:r>
                        <a:rPr lang="en-GB" sz="1600"/>
                        <a:t>(Model)</a:t>
                      </a:r>
                      <a:endParaRPr sz="1600"/>
                    </a:p>
                  </a:txBody>
                  <a:tcPr marL="91425" marR="91425" marT="91425" marB="9142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600"/>
                        <a:t>Insulin</a:t>
                      </a:r>
                      <a:endParaRPr sz="16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600"/>
                        <a:t>Low corn silk 10 mg/kg</a:t>
                      </a:r>
                      <a:endParaRPr sz="16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600"/>
                        <a:t>Medium corn silk 50 mg/kg</a:t>
                      </a:r>
                      <a:endParaRPr sz="16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600"/>
                        <a:t>High corn silk 100 mg/kg</a:t>
                      </a:r>
                      <a:endParaRPr sz="1600"/>
                    </a:p>
                  </a:txBody>
                  <a:tcPr marL="91425" marR="91425" marT="91425" marB="9142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9" name="Google Shape;209;p29"/>
          <p:cNvSpPr txBox="1"/>
          <p:nvPr/>
        </p:nvSpPr>
        <p:spPr>
          <a:xfrm>
            <a:off x="462075" y="2785925"/>
            <a:ext cx="4654800" cy="23577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Montserrat"/>
              <a:buChar char="❏"/>
            </a:pPr>
            <a:r>
              <a:rPr lang="en-GB" b="1">
                <a:latin typeface="Montserrat"/>
                <a:ea typeface="Montserrat"/>
                <a:cs typeface="Montserrat"/>
                <a:sym typeface="Montserrat"/>
              </a:rPr>
              <a:t>Key variables tested </a:t>
            </a:r>
            <a:endParaRPr b="1">
              <a:latin typeface="Montserrat"/>
              <a:ea typeface="Montserrat"/>
              <a:cs typeface="Montserrat"/>
              <a:sym typeface="Montserrat"/>
            </a:endParaRPr>
          </a:p>
          <a:p>
            <a:pPr marL="1371600" lvl="1" indent="-304800" algn="l" rtl="0">
              <a:lnSpc>
                <a:spcPct val="150000"/>
              </a:lnSpc>
              <a:spcBef>
                <a:spcPts val="0"/>
              </a:spcBef>
              <a:spcAft>
                <a:spcPts val="0"/>
              </a:spcAft>
              <a:buClr>
                <a:schemeClr val="dk1"/>
              </a:buClr>
              <a:buSzPts val="1200"/>
              <a:buFont typeface="Montserrat"/>
              <a:buChar char="❏"/>
            </a:pPr>
            <a:r>
              <a:rPr lang="en-GB">
                <a:latin typeface="Montserrat"/>
                <a:ea typeface="Montserrat"/>
                <a:cs typeface="Montserrat"/>
                <a:sym typeface="Montserrat"/>
              </a:rPr>
              <a:t>Glucose levels</a:t>
            </a:r>
            <a:endParaRPr>
              <a:latin typeface="Montserrat"/>
              <a:ea typeface="Montserrat"/>
              <a:cs typeface="Montserrat"/>
              <a:sym typeface="Montserrat"/>
            </a:endParaRPr>
          </a:p>
          <a:p>
            <a:pPr marL="1371600" lvl="1" indent="-317500" algn="l" rtl="0">
              <a:lnSpc>
                <a:spcPct val="150000"/>
              </a:lnSpc>
              <a:spcBef>
                <a:spcPts val="0"/>
              </a:spcBef>
              <a:spcAft>
                <a:spcPts val="0"/>
              </a:spcAft>
              <a:buSzPts val="1400"/>
              <a:buFont typeface="Montserrat"/>
              <a:buChar char="❏"/>
            </a:pPr>
            <a:r>
              <a:rPr lang="en-GB">
                <a:latin typeface="Montserrat"/>
                <a:ea typeface="Montserrat"/>
                <a:cs typeface="Montserrat"/>
                <a:sym typeface="Montserrat"/>
              </a:rPr>
              <a:t>Islet damage</a:t>
            </a:r>
            <a:endParaRPr>
              <a:latin typeface="Montserrat"/>
              <a:ea typeface="Montserrat"/>
              <a:cs typeface="Montserrat"/>
              <a:sym typeface="Montserrat"/>
            </a:endParaRPr>
          </a:p>
          <a:p>
            <a:pPr marL="1371600" lvl="1" indent="-317500" algn="l" rtl="0">
              <a:lnSpc>
                <a:spcPct val="150000"/>
              </a:lnSpc>
              <a:spcBef>
                <a:spcPts val="0"/>
              </a:spcBef>
              <a:spcAft>
                <a:spcPts val="0"/>
              </a:spcAft>
              <a:buSzPts val="1400"/>
              <a:buFont typeface="Montserrat"/>
              <a:buChar char="❏"/>
            </a:pPr>
            <a:r>
              <a:rPr lang="en-GB">
                <a:latin typeface="Montserrat"/>
                <a:ea typeface="Montserrat"/>
                <a:cs typeface="Montserrat"/>
                <a:sym typeface="Montserrat"/>
              </a:rPr>
              <a:t>Ileum damage</a:t>
            </a:r>
            <a:endParaRPr>
              <a:latin typeface="Montserrat"/>
              <a:ea typeface="Montserrat"/>
              <a:cs typeface="Montserrat"/>
              <a:sym typeface="Montserrat"/>
            </a:endParaRPr>
          </a:p>
          <a:p>
            <a:pPr marL="1371600" lvl="1" indent="-298450" algn="l" rtl="0">
              <a:lnSpc>
                <a:spcPct val="150000"/>
              </a:lnSpc>
              <a:spcBef>
                <a:spcPts val="0"/>
              </a:spcBef>
              <a:spcAft>
                <a:spcPts val="0"/>
              </a:spcAft>
              <a:buClr>
                <a:schemeClr val="dk1"/>
              </a:buClr>
              <a:buSzPts val="1100"/>
              <a:buFont typeface="Montserrat"/>
              <a:buChar char="❏"/>
            </a:pPr>
            <a:r>
              <a:rPr lang="en-GB">
                <a:latin typeface="Montserrat"/>
                <a:ea typeface="Montserrat"/>
                <a:cs typeface="Montserrat"/>
                <a:sym typeface="Montserrat"/>
              </a:rPr>
              <a:t>IL-10, IL-6, and TNF-α </a:t>
            </a:r>
            <a:endParaRPr>
              <a:latin typeface="Montserrat"/>
              <a:ea typeface="Montserrat"/>
              <a:cs typeface="Montserrat"/>
              <a:sym typeface="Montserrat"/>
            </a:endParaRPr>
          </a:p>
          <a:p>
            <a:pPr marL="1371600" lvl="1" indent="-317500" algn="l" rtl="0">
              <a:lnSpc>
                <a:spcPct val="150000"/>
              </a:lnSpc>
              <a:spcBef>
                <a:spcPts val="0"/>
              </a:spcBef>
              <a:spcAft>
                <a:spcPts val="0"/>
              </a:spcAft>
              <a:buSzPts val="1400"/>
              <a:buFont typeface="Montserrat"/>
              <a:buChar char="❏"/>
            </a:pPr>
            <a:r>
              <a:rPr lang="en-GB">
                <a:latin typeface="Montserrat"/>
                <a:ea typeface="Montserrat"/>
                <a:cs typeface="Montserrat"/>
                <a:sym typeface="Montserrat"/>
              </a:rPr>
              <a:t>Microbiome diversity</a:t>
            </a:r>
            <a:endParaRPr>
              <a:latin typeface="Montserrat"/>
              <a:ea typeface="Montserrat"/>
              <a:cs typeface="Montserrat"/>
              <a:sym typeface="Montserrat"/>
            </a:endParaRPr>
          </a:p>
          <a:p>
            <a:pPr marL="1371600" lvl="1" indent="-317500" algn="l" rtl="0">
              <a:lnSpc>
                <a:spcPct val="150000"/>
              </a:lnSpc>
              <a:spcBef>
                <a:spcPts val="0"/>
              </a:spcBef>
              <a:spcAft>
                <a:spcPts val="0"/>
              </a:spcAft>
              <a:buSzPts val="1400"/>
              <a:buFont typeface="Montserrat"/>
              <a:buChar char="❏"/>
            </a:pPr>
            <a:r>
              <a:rPr lang="en-GB">
                <a:latin typeface="Montserrat"/>
                <a:ea typeface="Montserrat"/>
                <a:cs typeface="Montserrat"/>
                <a:sym typeface="Montserrat"/>
              </a:rPr>
              <a:t>SCFA and BCFA prevalence</a:t>
            </a:r>
            <a:endParaRPr>
              <a:latin typeface="Montserrat"/>
              <a:ea typeface="Montserrat"/>
              <a:cs typeface="Montserrat"/>
              <a:sym typeface="Montserrat"/>
            </a:endParaRPr>
          </a:p>
          <a:p>
            <a:pPr marL="0" lvl="0" indent="0" algn="l" rtl="0">
              <a:lnSpc>
                <a:spcPct val="20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pic>
        <p:nvPicPr>
          <p:cNvPr id="210" name="Google Shape;210;p29"/>
          <p:cNvPicPr preferRelativeResize="0"/>
          <p:nvPr/>
        </p:nvPicPr>
        <p:blipFill>
          <a:blip r:embed="rId3">
            <a:alphaModFix/>
          </a:blip>
          <a:stretch>
            <a:fillRect/>
          </a:stretch>
        </p:blipFill>
        <p:spPr>
          <a:xfrm>
            <a:off x="5236388" y="2959875"/>
            <a:ext cx="2276475" cy="2009775"/>
          </a:xfrm>
          <a:prstGeom prst="rect">
            <a:avLst/>
          </a:prstGeom>
          <a:noFill/>
          <a:ln w="38100" cap="flat" cmpd="sng">
            <a:solidFill>
              <a:schemeClr val="accent2"/>
            </a:solidFill>
            <a:prstDash val="solid"/>
            <a:round/>
            <a:headEnd type="none" w="sm" len="sm"/>
            <a:tailEnd type="none" w="sm" len="sm"/>
          </a:ln>
        </p:spPr>
      </p:pic>
      <p:sp>
        <p:nvSpPr>
          <p:cNvPr id="211" name="Google Shape;211;p29"/>
          <p:cNvSpPr txBox="1"/>
          <p:nvPr/>
        </p:nvSpPr>
        <p:spPr>
          <a:xfrm>
            <a:off x="225250" y="890800"/>
            <a:ext cx="8674500" cy="369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200" b="1">
                <a:solidFill>
                  <a:schemeClr val="dk1"/>
                </a:solidFill>
                <a:latin typeface="Montserrat"/>
                <a:ea typeface="Montserrat"/>
                <a:cs typeface="Montserrat"/>
                <a:sym typeface="Montserrat"/>
              </a:rPr>
              <a:t>Table 2. </a:t>
            </a:r>
            <a:r>
              <a:rPr lang="en-GB" sz="1200">
                <a:solidFill>
                  <a:schemeClr val="dk1"/>
                </a:solidFill>
                <a:latin typeface="Montserrat"/>
                <a:ea typeface="Montserrat"/>
                <a:cs typeface="Montserrat"/>
                <a:sym typeface="Montserrat"/>
              </a:rPr>
              <a:t>Conditions for the different test groups of mice used in the experiment.</a:t>
            </a:r>
            <a:endParaRPr sz="12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subTitle" idx="1"/>
          </p:nvPr>
        </p:nvSpPr>
        <p:spPr>
          <a:xfrm>
            <a:off x="98100" y="1574550"/>
            <a:ext cx="8947800" cy="851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GB" sz="7200"/>
              <a:t>Introduction </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216" name="Google Shape;216;p30"/>
          <p:cNvGraphicFramePr/>
          <p:nvPr/>
        </p:nvGraphicFramePr>
        <p:xfrm>
          <a:off x="304800" y="914400"/>
          <a:ext cx="3000000" cy="3000000"/>
        </p:xfrm>
        <a:graphic>
          <a:graphicData uri="http://schemas.openxmlformats.org/drawingml/2006/table">
            <a:tbl>
              <a:tblPr>
                <a:noFill/>
                <a:tableStyleId>{97AE0A56-CF88-40DA-8D1E-48AEFD72F056}</a:tableStyleId>
              </a:tblPr>
              <a:tblGrid>
                <a:gridCol w="20825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217" name="Google Shape;217;p30"/>
          <p:cNvSpPr txBox="1"/>
          <p:nvPr/>
        </p:nvSpPr>
        <p:spPr>
          <a:xfrm>
            <a:off x="389800" y="-18025"/>
            <a:ext cx="31188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b="1">
                <a:solidFill>
                  <a:srgbClr val="282828"/>
                </a:solidFill>
                <a:latin typeface="Montserrat"/>
                <a:ea typeface="Montserrat"/>
                <a:cs typeface="Montserrat"/>
                <a:sym typeface="Montserrat"/>
              </a:rPr>
              <a:t>Results</a:t>
            </a:r>
            <a:endParaRPr sz="2800" b="1">
              <a:solidFill>
                <a:srgbClr val="282828"/>
              </a:solidFill>
              <a:latin typeface="Montserrat"/>
              <a:ea typeface="Montserrat"/>
              <a:cs typeface="Montserrat"/>
              <a:sym typeface="Montserrat"/>
            </a:endParaRPr>
          </a:p>
        </p:txBody>
      </p:sp>
      <p:pic>
        <p:nvPicPr>
          <p:cNvPr id="218" name="Google Shape;218;p30"/>
          <p:cNvPicPr preferRelativeResize="0"/>
          <p:nvPr/>
        </p:nvPicPr>
        <p:blipFill>
          <a:blip r:embed="rId3">
            <a:alphaModFix/>
          </a:blip>
          <a:stretch>
            <a:fillRect/>
          </a:stretch>
        </p:blipFill>
        <p:spPr>
          <a:xfrm>
            <a:off x="1113675" y="2486275"/>
            <a:ext cx="3308162" cy="2110976"/>
          </a:xfrm>
          <a:prstGeom prst="rect">
            <a:avLst/>
          </a:prstGeom>
          <a:noFill/>
          <a:ln w="38100" cap="flat" cmpd="sng">
            <a:solidFill>
              <a:schemeClr val="accent2"/>
            </a:solidFill>
            <a:prstDash val="solid"/>
            <a:round/>
            <a:headEnd type="none" w="sm" len="sm"/>
            <a:tailEnd type="none" w="sm" len="sm"/>
          </a:ln>
        </p:spPr>
      </p:pic>
      <p:pic>
        <p:nvPicPr>
          <p:cNvPr id="219" name="Google Shape;219;p30"/>
          <p:cNvPicPr preferRelativeResize="0"/>
          <p:nvPr/>
        </p:nvPicPr>
        <p:blipFill>
          <a:blip r:embed="rId4">
            <a:alphaModFix/>
          </a:blip>
          <a:stretch>
            <a:fillRect/>
          </a:stretch>
        </p:blipFill>
        <p:spPr>
          <a:xfrm>
            <a:off x="5116089" y="2486275"/>
            <a:ext cx="2692570" cy="2110975"/>
          </a:xfrm>
          <a:prstGeom prst="rect">
            <a:avLst/>
          </a:prstGeom>
          <a:noFill/>
          <a:ln w="38100" cap="flat" cmpd="sng">
            <a:solidFill>
              <a:schemeClr val="accent2"/>
            </a:solidFill>
            <a:prstDash val="solid"/>
            <a:round/>
            <a:headEnd type="none" w="sm" len="sm"/>
            <a:tailEnd type="none" w="sm" len="sm"/>
          </a:ln>
        </p:spPr>
      </p:pic>
      <p:sp>
        <p:nvSpPr>
          <p:cNvPr id="220" name="Google Shape;220;p30"/>
          <p:cNvSpPr txBox="1"/>
          <p:nvPr/>
        </p:nvSpPr>
        <p:spPr>
          <a:xfrm>
            <a:off x="452850" y="793950"/>
            <a:ext cx="8544900" cy="1814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Montserrat Medium"/>
              <a:buChar char="❏"/>
            </a:pPr>
            <a:r>
              <a:rPr lang="en-GB" sz="1600">
                <a:solidFill>
                  <a:schemeClr val="dk1"/>
                </a:solidFill>
                <a:latin typeface="Montserrat Medium"/>
                <a:ea typeface="Montserrat Medium"/>
                <a:cs typeface="Montserrat Medium"/>
                <a:sym typeface="Montserrat Medium"/>
              </a:rPr>
              <a:t>Decreased blood glucose levels in high and medium corn silk groups</a:t>
            </a:r>
            <a:endParaRPr sz="160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600">
              <a:solidFill>
                <a:schemeClr val="dk1"/>
              </a:solidFill>
              <a:latin typeface="Montserrat Medium"/>
              <a:ea typeface="Montserrat Medium"/>
              <a:cs typeface="Montserrat Medium"/>
              <a:sym typeface="Montserrat Medium"/>
            </a:endParaRPr>
          </a:p>
          <a:p>
            <a:pPr marL="457200" lvl="0" indent="-330200" algn="l" rtl="0">
              <a:spcBef>
                <a:spcPts val="0"/>
              </a:spcBef>
              <a:spcAft>
                <a:spcPts val="0"/>
              </a:spcAft>
              <a:buClr>
                <a:schemeClr val="dk1"/>
              </a:buClr>
              <a:buSzPts val="1600"/>
              <a:buFont typeface="Montserrat Medium"/>
              <a:buChar char="❏"/>
            </a:pPr>
            <a:r>
              <a:rPr lang="en-GB" sz="1600">
                <a:solidFill>
                  <a:schemeClr val="dk1"/>
                </a:solidFill>
                <a:latin typeface="Montserrat Medium"/>
                <a:ea typeface="Montserrat Medium"/>
                <a:cs typeface="Montserrat Medium"/>
                <a:sym typeface="Montserrat Medium"/>
              </a:rPr>
              <a:t>Reduced islet cell loss and pancreas damage</a:t>
            </a: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chemeClr val="dk1"/>
              </a:solidFill>
              <a:latin typeface="Montserrat Medium"/>
              <a:ea typeface="Montserrat Medium"/>
              <a:cs typeface="Montserrat Medium"/>
              <a:sym typeface="Montserrat Medium"/>
            </a:endParaRPr>
          </a:p>
          <a:p>
            <a:pPr marL="457200" lvl="0" indent="-330200" algn="l" rtl="0">
              <a:spcBef>
                <a:spcPts val="0"/>
              </a:spcBef>
              <a:spcAft>
                <a:spcPts val="0"/>
              </a:spcAft>
              <a:buClr>
                <a:schemeClr val="dk1"/>
              </a:buClr>
              <a:buSzPts val="1600"/>
              <a:buFont typeface="Montserrat Medium"/>
              <a:buChar char="❏"/>
            </a:pPr>
            <a:r>
              <a:rPr lang="en-GB" sz="1600">
                <a:solidFill>
                  <a:schemeClr val="dk1"/>
                </a:solidFill>
                <a:latin typeface="Montserrat Medium"/>
                <a:ea typeface="Montserrat Medium"/>
                <a:cs typeface="Montserrat Medium"/>
                <a:sym typeface="Montserrat Medium"/>
              </a:rPr>
              <a:t>Increased IL-10 levels, decreased IL-6 and TNF-α production</a:t>
            </a:r>
            <a:endParaRPr sz="1600">
              <a:solidFill>
                <a:schemeClr val="dk1"/>
              </a:solidFill>
              <a:latin typeface="Montserrat Medium"/>
              <a:ea typeface="Montserrat Medium"/>
              <a:cs typeface="Montserrat Medium"/>
              <a:sym typeface="Montserrat Medium"/>
            </a:endParaRPr>
          </a:p>
        </p:txBody>
      </p:sp>
      <p:sp>
        <p:nvSpPr>
          <p:cNvPr id="221" name="Google Shape;221;p30"/>
          <p:cNvSpPr txBox="1"/>
          <p:nvPr/>
        </p:nvSpPr>
        <p:spPr>
          <a:xfrm>
            <a:off x="1041200" y="4597250"/>
            <a:ext cx="3530700" cy="5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lt1"/>
                </a:solidFill>
                <a:latin typeface="Montserrat"/>
                <a:ea typeface="Montserrat"/>
                <a:cs typeface="Montserrat"/>
                <a:sym typeface="Montserrat"/>
              </a:rPr>
              <a:t>Figure 6.</a:t>
            </a:r>
            <a:r>
              <a:rPr lang="en-GB" sz="1000">
                <a:solidFill>
                  <a:schemeClr val="lt1"/>
                </a:solidFill>
                <a:latin typeface="Montserrat Medium"/>
                <a:ea typeface="Montserrat Medium"/>
                <a:cs typeface="Montserrat Medium"/>
                <a:sym typeface="Montserrat Medium"/>
              </a:rPr>
              <a:t> Blood glucose levels in test groups of mice after overnight fast (Yang et al. 2024).</a:t>
            </a:r>
            <a:endParaRPr sz="1000">
              <a:solidFill>
                <a:schemeClr val="lt1"/>
              </a:solidFill>
              <a:latin typeface="Montserrat Medium"/>
              <a:ea typeface="Montserrat Medium"/>
              <a:cs typeface="Montserrat Medium"/>
              <a:sym typeface="Montserrat Medium"/>
            </a:endParaRPr>
          </a:p>
        </p:txBody>
      </p:sp>
      <p:sp>
        <p:nvSpPr>
          <p:cNvPr id="222" name="Google Shape;222;p30"/>
          <p:cNvSpPr txBox="1"/>
          <p:nvPr/>
        </p:nvSpPr>
        <p:spPr>
          <a:xfrm>
            <a:off x="5059625" y="4597250"/>
            <a:ext cx="28731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lt1"/>
                </a:solidFill>
                <a:latin typeface="Montserrat"/>
                <a:ea typeface="Montserrat"/>
                <a:cs typeface="Montserrat"/>
                <a:sym typeface="Montserrat"/>
              </a:rPr>
              <a:t>Figure 7.</a:t>
            </a:r>
            <a:r>
              <a:rPr lang="en-GB" sz="1000">
                <a:solidFill>
                  <a:schemeClr val="lt1"/>
                </a:solidFill>
                <a:latin typeface="Montserrat Medium"/>
                <a:ea typeface="Montserrat Medium"/>
                <a:cs typeface="Montserrat Medium"/>
                <a:sym typeface="Montserrat Medium"/>
              </a:rPr>
              <a:t> Islet count in test groups of mice (Yang et al. 2024). </a:t>
            </a:r>
            <a:endParaRPr sz="10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p:nvPr/>
        </p:nvSpPr>
        <p:spPr>
          <a:xfrm>
            <a:off x="361950" y="3884025"/>
            <a:ext cx="8568900" cy="92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solidFill>
                  <a:schemeClr val="lt1"/>
                </a:solidFill>
                <a:latin typeface="Montserrat"/>
                <a:ea typeface="Montserrat"/>
                <a:cs typeface="Montserrat"/>
                <a:sym typeface="Montserrat"/>
              </a:rPr>
              <a:t>Figure 8.</a:t>
            </a:r>
            <a:r>
              <a:rPr lang="en-GB" sz="1200">
                <a:solidFill>
                  <a:schemeClr val="lt1"/>
                </a:solidFill>
                <a:latin typeface="Montserrat"/>
                <a:ea typeface="Montserrat"/>
                <a:cs typeface="Montserrat"/>
                <a:sym typeface="Montserrat"/>
              </a:rPr>
              <a:t> The intestinal ileum of Type 1 Diabetic mice, stained with hematoxylin-eosin to assess the effect of corn silk on ileum injury. The groups shown include the control group (non-T1D mice), the model group (mice with T1D), the INS group (mice fed insulin), CSL group (mice fed low-dose corn silk), CSM group (mice fed medium-dose corn silk), and CSH group (mice fed high-dose corn silk)</a:t>
            </a:r>
            <a:r>
              <a:rPr lang="en-GB" sz="1000">
                <a:solidFill>
                  <a:schemeClr val="lt1"/>
                </a:solidFill>
                <a:latin typeface="Montserrat Medium"/>
                <a:ea typeface="Montserrat Medium"/>
                <a:cs typeface="Montserrat Medium"/>
                <a:sym typeface="Montserrat Medium"/>
              </a:rPr>
              <a:t>(Yang et al. 2024)</a:t>
            </a:r>
            <a:r>
              <a:rPr lang="en-GB" sz="1200">
                <a:solidFill>
                  <a:schemeClr val="lt1"/>
                </a:solidFill>
                <a:latin typeface="Montserrat"/>
                <a:ea typeface="Montserrat"/>
                <a:cs typeface="Montserrat"/>
                <a:sym typeface="Montserrat"/>
              </a:rPr>
              <a:t>.</a:t>
            </a:r>
            <a:endParaRPr>
              <a:solidFill>
                <a:schemeClr val="lt1"/>
              </a:solidFill>
              <a:latin typeface="Montserrat"/>
              <a:ea typeface="Montserrat"/>
              <a:cs typeface="Montserrat"/>
              <a:sym typeface="Montserrat"/>
            </a:endParaRPr>
          </a:p>
        </p:txBody>
      </p:sp>
      <p:pic>
        <p:nvPicPr>
          <p:cNvPr id="228" name="Google Shape;228;p31"/>
          <p:cNvPicPr preferRelativeResize="0"/>
          <p:nvPr/>
        </p:nvPicPr>
        <p:blipFill rotWithShape="1">
          <a:blip r:embed="rId3">
            <a:alphaModFix/>
          </a:blip>
          <a:srcRect l="8373" r="44844" b="72429"/>
          <a:stretch/>
        </p:blipFill>
        <p:spPr>
          <a:xfrm>
            <a:off x="513075" y="102800"/>
            <a:ext cx="6211800" cy="3753700"/>
          </a:xfrm>
          <a:prstGeom prst="rect">
            <a:avLst/>
          </a:prstGeom>
          <a:noFill/>
          <a:ln w="38100" cap="flat" cmpd="sng">
            <a:solidFill>
              <a:schemeClr val="accent2"/>
            </a:solidFill>
            <a:prstDash val="solid"/>
            <a:round/>
            <a:headEnd type="none" w="sm" len="sm"/>
            <a:tailEnd type="none" w="sm" len="sm"/>
          </a:ln>
        </p:spPr>
      </p:pic>
      <p:sp>
        <p:nvSpPr>
          <p:cNvPr id="229" name="Google Shape;229;p31"/>
          <p:cNvSpPr txBox="1"/>
          <p:nvPr/>
        </p:nvSpPr>
        <p:spPr>
          <a:xfrm>
            <a:off x="6859850" y="222250"/>
            <a:ext cx="2163600" cy="34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rgbClr val="282828"/>
              </a:solidFill>
              <a:latin typeface="Montserrat Medium"/>
              <a:ea typeface="Montserrat Medium"/>
              <a:cs typeface="Montserrat Medium"/>
              <a:sym typeface="Montserrat Medium"/>
            </a:endParaRPr>
          </a:p>
          <a:p>
            <a:pPr marL="457200" lvl="0" indent="-330200" algn="l" rtl="0">
              <a:spcBef>
                <a:spcPts val="0"/>
              </a:spcBef>
              <a:spcAft>
                <a:spcPts val="0"/>
              </a:spcAft>
              <a:buClr>
                <a:srgbClr val="282828"/>
              </a:buClr>
              <a:buSzPts val="1600"/>
              <a:buFont typeface="Montserrat Medium"/>
              <a:buChar char="❏"/>
            </a:pPr>
            <a:r>
              <a:rPr lang="en-GB" sz="1600">
                <a:solidFill>
                  <a:srgbClr val="282828"/>
                </a:solidFill>
                <a:latin typeface="Montserrat Medium"/>
                <a:ea typeface="Montserrat Medium"/>
                <a:cs typeface="Montserrat Medium"/>
                <a:sym typeface="Montserrat Medium"/>
              </a:rPr>
              <a:t>Less ileum damage</a:t>
            </a:r>
            <a:endParaRPr sz="1600">
              <a:solidFill>
                <a:srgbClr val="282828"/>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600">
              <a:solidFill>
                <a:srgbClr val="282828"/>
              </a:solidFill>
              <a:latin typeface="Montserrat Medium"/>
              <a:ea typeface="Montserrat Medium"/>
              <a:cs typeface="Montserrat Medium"/>
              <a:sym typeface="Montserrat Medium"/>
            </a:endParaRPr>
          </a:p>
          <a:p>
            <a:pPr marL="457200" lvl="0" indent="-330200" algn="l" rtl="0">
              <a:spcBef>
                <a:spcPts val="0"/>
              </a:spcBef>
              <a:spcAft>
                <a:spcPts val="0"/>
              </a:spcAft>
              <a:buClr>
                <a:schemeClr val="dk1"/>
              </a:buClr>
              <a:buSzPts val="1600"/>
              <a:buFont typeface="Montserrat Medium"/>
              <a:buChar char="❏"/>
            </a:pPr>
            <a:r>
              <a:rPr lang="en-GB" sz="1600">
                <a:solidFill>
                  <a:schemeClr val="dk1"/>
                </a:solidFill>
                <a:latin typeface="Montserrat Medium"/>
                <a:ea typeface="Montserrat Medium"/>
                <a:cs typeface="Montserrat Medium"/>
                <a:sym typeface="Montserrat Medium"/>
              </a:rPr>
              <a:t>Improved ileum structure and reduced inflammatory cell infiltration</a:t>
            </a:r>
            <a:endParaRPr sz="160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600">
              <a:solidFill>
                <a:srgbClr val="282828"/>
              </a:solidFill>
              <a:latin typeface="Montserrat Medium"/>
              <a:ea typeface="Montserrat Medium"/>
              <a:cs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p:nvPr/>
        </p:nvSpPr>
        <p:spPr>
          <a:xfrm>
            <a:off x="389800" y="134375"/>
            <a:ext cx="56652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282828"/>
                </a:solidFill>
                <a:latin typeface="Montserrat"/>
                <a:ea typeface="Montserrat"/>
                <a:cs typeface="Montserrat"/>
                <a:sym typeface="Montserrat"/>
              </a:rPr>
              <a:t>Results of Gut Microbiome</a:t>
            </a:r>
            <a:endParaRPr sz="2400" b="1">
              <a:solidFill>
                <a:srgbClr val="282828"/>
              </a:solidFill>
              <a:latin typeface="Montserrat"/>
              <a:ea typeface="Montserrat"/>
              <a:cs typeface="Montserrat"/>
              <a:sym typeface="Montserrat"/>
            </a:endParaRPr>
          </a:p>
        </p:txBody>
      </p:sp>
      <p:graphicFrame>
        <p:nvGraphicFramePr>
          <p:cNvPr id="235" name="Google Shape;235;p32"/>
          <p:cNvGraphicFramePr/>
          <p:nvPr/>
        </p:nvGraphicFramePr>
        <p:xfrm>
          <a:off x="767350" y="1171375"/>
          <a:ext cx="3000000" cy="3000000"/>
        </p:xfrm>
        <a:graphic>
          <a:graphicData uri="http://schemas.openxmlformats.org/drawingml/2006/table">
            <a:tbl>
              <a:tblPr>
                <a:noFill/>
                <a:tableStyleId>{280B920F-DB85-4DBE-B80D-030A475CB723}</a:tableStyleId>
              </a:tblPr>
              <a:tblGrid>
                <a:gridCol w="3860975">
                  <a:extLst>
                    <a:ext uri="{9D8B030D-6E8A-4147-A177-3AD203B41FA5}">
                      <a16:colId xmlns:a16="http://schemas.microsoft.com/office/drawing/2014/main" val="20000"/>
                    </a:ext>
                  </a:extLst>
                </a:gridCol>
                <a:gridCol w="3860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t>Gut Bacterium</a:t>
                      </a:r>
                      <a:endParaRPr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b="1"/>
                        <a:t>Effect</a:t>
                      </a:r>
                      <a:endParaRPr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i="1"/>
                        <a:t>Patescibacteria, Firmicutes, Ileibacterium and Lachnospiraceae_NK4A136_group</a:t>
                      </a:r>
                      <a:endParaRPr i="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a:t>Decrease in T1D Indicators</a:t>
                      </a:r>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i="1"/>
                        <a:t>Proteobacteria</a:t>
                      </a:r>
                      <a:endParaRPr i="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a:t>Correlation with T1D</a:t>
                      </a:r>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i="1"/>
                        <a:t>Firmicutes, Desulfobacterota, Ileibacterium, and norank_f_Lachnospiraceae</a:t>
                      </a:r>
                      <a:endParaRPr i="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a:t>Increased SCFA and Decreased BCFA</a:t>
                      </a:r>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i="1">
                          <a:uFill>
                            <a:noFill/>
                          </a:uFill>
                          <a:hlinkClick r:id="rId3"/>
                        </a:rPr>
                        <a:t>Bacteroides</a:t>
                      </a:r>
                      <a:r>
                        <a:rPr lang="en-GB" i="1"/>
                        <a:t>, Brachybacterium, and </a:t>
                      </a:r>
                      <a:r>
                        <a:rPr lang="en-GB" i="1">
                          <a:uFill>
                            <a:noFill/>
                          </a:uFill>
                          <a:hlinkClick r:id="rId4"/>
                        </a:rPr>
                        <a:t>Corynebacterium</a:t>
                      </a:r>
                      <a:endParaRPr i="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a:t>Decrease in T1D related indicators</a:t>
                      </a:r>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6" name="Google Shape;236;p32"/>
          <p:cNvSpPr txBox="1"/>
          <p:nvPr/>
        </p:nvSpPr>
        <p:spPr>
          <a:xfrm>
            <a:off x="741225" y="820100"/>
            <a:ext cx="7774200" cy="4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282828"/>
                </a:solidFill>
                <a:latin typeface="Montserrat"/>
                <a:ea typeface="Montserrat"/>
                <a:cs typeface="Montserrat"/>
                <a:sym typeface="Montserrat"/>
              </a:rPr>
              <a:t>Table 3. </a:t>
            </a:r>
            <a:r>
              <a:rPr lang="en-GB" sz="1200">
                <a:solidFill>
                  <a:srgbClr val="282828"/>
                </a:solidFill>
                <a:latin typeface="Montserrat Medium"/>
                <a:ea typeface="Montserrat Medium"/>
                <a:cs typeface="Montserrat Medium"/>
                <a:sym typeface="Montserrat Medium"/>
              </a:rPr>
              <a:t>The effect different gut bacteria have on type 1 diabetes and your health.</a:t>
            </a:r>
            <a:endParaRPr sz="1200">
              <a:solidFill>
                <a:srgbClr val="282828"/>
              </a:solidFill>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3"/>
          <p:cNvPicPr preferRelativeResize="0"/>
          <p:nvPr/>
        </p:nvPicPr>
        <p:blipFill>
          <a:blip r:embed="rId3">
            <a:alphaModFix/>
          </a:blip>
          <a:stretch>
            <a:fillRect/>
          </a:stretch>
        </p:blipFill>
        <p:spPr>
          <a:xfrm>
            <a:off x="321968" y="749225"/>
            <a:ext cx="6399856" cy="3948550"/>
          </a:xfrm>
          <a:prstGeom prst="rect">
            <a:avLst/>
          </a:prstGeom>
          <a:noFill/>
          <a:ln w="38100" cap="flat" cmpd="sng">
            <a:solidFill>
              <a:schemeClr val="accent2"/>
            </a:solidFill>
            <a:prstDash val="solid"/>
            <a:round/>
            <a:headEnd type="none" w="sm" len="sm"/>
            <a:tailEnd type="none" w="sm" len="sm"/>
          </a:ln>
        </p:spPr>
      </p:pic>
      <p:sp>
        <p:nvSpPr>
          <p:cNvPr id="242" name="Google Shape;242;p33"/>
          <p:cNvSpPr txBox="1"/>
          <p:nvPr/>
        </p:nvSpPr>
        <p:spPr>
          <a:xfrm>
            <a:off x="321975" y="1336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solidFill>
                  <a:schemeClr val="lt1"/>
                </a:solidFill>
                <a:latin typeface="Montserrat"/>
                <a:ea typeface="Montserrat"/>
                <a:cs typeface="Montserrat"/>
                <a:sym typeface="Montserrat"/>
              </a:rPr>
              <a:t>Results </a:t>
            </a:r>
            <a:endParaRPr sz="2800">
              <a:solidFill>
                <a:schemeClr val="lt1"/>
              </a:solidFill>
            </a:endParaRPr>
          </a:p>
        </p:txBody>
      </p:sp>
      <p:sp>
        <p:nvSpPr>
          <p:cNvPr id="243" name="Google Shape;243;p33"/>
          <p:cNvSpPr txBox="1"/>
          <p:nvPr/>
        </p:nvSpPr>
        <p:spPr>
          <a:xfrm>
            <a:off x="218700" y="4697775"/>
            <a:ext cx="68496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highlight>
                  <a:srgbClr val="F3F3F3"/>
                </a:highlight>
                <a:latin typeface="Montserrat"/>
                <a:ea typeface="Montserrat"/>
                <a:cs typeface="Montserrat"/>
                <a:sym typeface="Montserrat"/>
              </a:rPr>
              <a:t>Figure 4</a:t>
            </a:r>
            <a:r>
              <a:rPr lang="en-GB" sz="1000">
                <a:solidFill>
                  <a:schemeClr val="dk1"/>
                </a:solidFill>
                <a:highlight>
                  <a:srgbClr val="F3F3F3"/>
                </a:highlight>
                <a:latin typeface="Montserrat Medium"/>
                <a:ea typeface="Montserrat Medium"/>
                <a:cs typeface="Montserrat Medium"/>
                <a:sym typeface="Montserrat Medium"/>
              </a:rPr>
              <a:t>. Change in microbiome diversity on the phylum level  in different groups of mice that have been induced with type 1 diabetes (Yang et al. 2024).</a:t>
            </a:r>
            <a:endParaRPr sz="1000">
              <a:solidFill>
                <a:schemeClr val="dk1"/>
              </a:solidFill>
              <a:highlight>
                <a:srgbClr val="F3F3F3"/>
              </a:highlight>
              <a:latin typeface="Montserrat Medium"/>
              <a:ea typeface="Montserrat Medium"/>
              <a:cs typeface="Montserrat Medium"/>
              <a:sym typeface="Montserrat Medium"/>
            </a:endParaRPr>
          </a:p>
        </p:txBody>
      </p:sp>
      <p:sp>
        <p:nvSpPr>
          <p:cNvPr id="244" name="Google Shape;244;p33"/>
          <p:cNvSpPr txBox="1"/>
          <p:nvPr/>
        </p:nvSpPr>
        <p:spPr>
          <a:xfrm>
            <a:off x="6721825" y="1388575"/>
            <a:ext cx="2422200" cy="2416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282828"/>
              </a:buClr>
              <a:buSzPts val="1600"/>
              <a:buFont typeface="Montserrat Medium"/>
              <a:buChar char="❏"/>
            </a:pPr>
            <a:r>
              <a:rPr lang="en-GB" sz="1600">
                <a:solidFill>
                  <a:srgbClr val="282828"/>
                </a:solidFill>
                <a:latin typeface="Montserrat Medium"/>
                <a:ea typeface="Montserrat Medium"/>
                <a:cs typeface="Montserrat Medium"/>
                <a:sym typeface="Montserrat Medium"/>
              </a:rPr>
              <a:t>Similar microbiome was present in the high corn silk group and the control</a:t>
            </a:r>
            <a:endParaRPr sz="1600">
              <a:solidFill>
                <a:srgbClr val="282828"/>
              </a:solidFill>
              <a:latin typeface="Montserrat Medium"/>
              <a:ea typeface="Montserrat Medium"/>
              <a:cs typeface="Montserrat Medium"/>
              <a:sym typeface="Montserrat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subTitle" idx="1"/>
          </p:nvPr>
        </p:nvSpPr>
        <p:spPr>
          <a:xfrm>
            <a:off x="98100" y="1574550"/>
            <a:ext cx="8947800" cy="851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GB" sz="7200"/>
              <a:t>Conclusion</a:t>
            </a:r>
            <a:endParaRPr sz="7200"/>
          </a:p>
        </p:txBody>
      </p:sp>
      <p:sp>
        <p:nvSpPr>
          <p:cNvPr id="250" name="Google Shape;250;p34"/>
          <p:cNvSpPr txBox="1">
            <a:spLocks noGrp="1"/>
          </p:cNvSpPr>
          <p:nvPr>
            <p:ph type="subTitle" idx="1"/>
          </p:nvPr>
        </p:nvSpPr>
        <p:spPr>
          <a:xfrm>
            <a:off x="7984125" y="-14821675"/>
            <a:ext cx="764100" cy="15769800"/>
          </a:xfrm>
          <a:prstGeom prst="rect">
            <a:avLst/>
          </a:prstGeom>
        </p:spPr>
        <p:txBody>
          <a:bodyPr spcFirstLastPara="1" wrap="square" lIns="91425" tIns="91425" rIns="91425" bIns="91425" anchor="ctr" anchorCtr="0">
            <a:normAutofit/>
          </a:bodyPr>
          <a:lstStyle/>
          <a:p>
            <a:pPr marL="0" lvl="0" indent="0" algn="l" rtl="0">
              <a:spcBef>
                <a:spcPts val="0"/>
              </a:spcBef>
              <a:spcAft>
                <a:spcPts val="1600"/>
              </a:spcAft>
              <a:buNone/>
            </a:pPr>
            <a:r>
              <a:rPr lang="en-GB" sz="9600">
                <a:solidFill>
                  <a:schemeClr val="accent4"/>
                </a:solidFill>
                <a:latin typeface="Montserrat ExtraBold"/>
                <a:ea typeface="Montserrat ExtraBold"/>
                <a:cs typeface="Montserrat ExtraBold"/>
                <a:sym typeface="Montserrat ExtraBold"/>
              </a:rPr>
              <a:t>ub titile</a:t>
            </a:r>
            <a:endParaRPr sz="9600">
              <a:solidFill>
                <a:schemeClr val="accent4"/>
              </a:solidFill>
              <a:latin typeface="Montserrat ExtraBold"/>
              <a:ea typeface="Montserrat ExtraBold"/>
              <a:cs typeface="Montserrat ExtraBold"/>
              <a:sym typeface="Montserrat Extra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p:nvPr/>
        </p:nvSpPr>
        <p:spPr>
          <a:xfrm>
            <a:off x="2260325" y="1233150"/>
            <a:ext cx="6775500" cy="35076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600" b="1">
              <a:solidFill>
                <a:srgbClr val="1F1F1F"/>
              </a:solidFill>
              <a:latin typeface="Montserrat"/>
              <a:ea typeface="Montserrat"/>
              <a:cs typeface="Montserrat"/>
              <a:sym typeface="Montserrat"/>
            </a:endParaRPr>
          </a:p>
          <a:p>
            <a:pPr marL="457200" lvl="0" indent="-330200" algn="l" rtl="0">
              <a:lnSpc>
                <a:spcPct val="200000"/>
              </a:lnSpc>
              <a:spcBef>
                <a:spcPts val="0"/>
              </a:spcBef>
              <a:spcAft>
                <a:spcPts val="0"/>
              </a:spcAft>
              <a:buClr>
                <a:srgbClr val="1F1F1F"/>
              </a:buClr>
              <a:buSzPts val="1600"/>
              <a:buFont typeface="Montserrat"/>
              <a:buChar char="❏"/>
            </a:pPr>
            <a:r>
              <a:rPr lang="en-GB" sz="1600">
                <a:solidFill>
                  <a:srgbClr val="1F1F1F"/>
                </a:solidFill>
                <a:latin typeface="Montserrat"/>
                <a:ea typeface="Montserrat"/>
                <a:cs typeface="Montserrat"/>
                <a:sym typeface="Montserrat"/>
              </a:rPr>
              <a:t>Type 1 Diabetes (T1D) is a very complex autoimmune disease </a:t>
            </a:r>
            <a:endParaRPr sz="1600">
              <a:solidFill>
                <a:srgbClr val="1F1F1F"/>
              </a:solidFill>
              <a:latin typeface="Montserrat"/>
              <a:ea typeface="Montserrat"/>
              <a:cs typeface="Montserrat"/>
              <a:sym typeface="Montserrat"/>
            </a:endParaRPr>
          </a:p>
          <a:p>
            <a:pPr marL="457200" lvl="0" indent="-330200" algn="l" rtl="0">
              <a:lnSpc>
                <a:spcPct val="200000"/>
              </a:lnSpc>
              <a:spcBef>
                <a:spcPts val="0"/>
              </a:spcBef>
              <a:spcAft>
                <a:spcPts val="0"/>
              </a:spcAft>
              <a:buClr>
                <a:srgbClr val="1F1F1F"/>
              </a:buClr>
              <a:buSzPts val="1600"/>
              <a:buFont typeface="Montserrat"/>
              <a:buChar char="❏"/>
            </a:pPr>
            <a:r>
              <a:rPr lang="en-GB" sz="1600">
                <a:solidFill>
                  <a:srgbClr val="1F1F1F"/>
                </a:solidFill>
                <a:latin typeface="Montserrat"/>
                <a:ea typeface="Montserrat"/>
                <a:cs typeface="Montserrat"/>
                <a:sym typeface="Montserrat"/>
              </a:rPr>
              <a:t>Gut microbiota, influence the risk for T1D</a:t>
            </a:r>
            <a:endParaRPr sz="1600">
              <a:solidFill>
                <a:srgbClr val="1F1F1F"/>
              </a:solidFill>
              <a:latin typeface="Montserrat"/>
              <a:ea typeface="Montserrat"/>
              <a:cs typeface="Montserrat"/>
              <a:sym typeface="Montserrat"/>
            </a:endParaRPr>
          </a:p>
          <a:p>
            <a:pPr marL="457200" lvl="0" indent="-330200" algn="l" rtl="0">
              <a:lnSpc>
                <a:spcPct val="200000"/>
              </a:lnSpc>
              <a:spcBef>
                <a:spcPts val="0"/>
              </a:spcBef>
              <a:spcAft>
                <a:spcPts val="0"/>
              </a:spcAft>
              <a:buClr>
                <a:srgbClr val="1F1F1F"/>
              </a:buClr>
              <a:buSzPts val="1600"/>
              <a:buFont typeface="Montserrat"/>
              <a:buChar char="❏"/>
            </a:pPr>
            <a:r>
              <a:rPr lang="en-GB" sz="1600">
                <a:solidFill>
                  <a:srgbClr val="1F1F1F"/>
                </a:solidFill>
                <a:latin typeface="Montserrat"/>
                <a:ea typeface="Montserrat"/>
                <a:cs typeface="Montserrat"/>
                <a:sym typeface="Montserrat"/>
              </a:rPr>
              <a:t>Microbiome therapies could manage T1D</a:t>
            </a:r>
            <a:endParaRPr sz="1600">
              <a:solidFill>
                <a:srgbClr val="1F1F1F"/>
              </a:solidFill>
              <a:latin typeface="Montserrat"/>
              <a:ea typeface="Montserrat"/>
              <a:cs typeface="Montserrat"/>
              <a:sym typeface="Montserrat"/>
            </a:endParaRPr>
          </a:p>
          <a:p>
            <a:pPr marL="0" lvl="0" indent="0" algn="l" rtl="0">
              <a:lnSpc>
                <a:spcPct val="200000"/>
              </a:lnSpc>
              <a:spcBef>
                <a:spcPts val="0"/>
              </a:spcBef>
              <a:spcAft>
                <a:spcPts val="0"/>
              </a:spcAft>
              <a:buNone/>
            </a:pPr>
            <a:endParaRPr sz="1600">
              <a:solidFill>
                <a:srgbClr val="1F1F1F"/>
              </a:solidFill>
              <a:latin typeface="Montserrat"/>
              <a:ea typeface="Montserrat"/>
              <a:cs typeface="Montserrat"/>
              <a:sym typeface="Montserrat"/>
            </a:endParaRPr>
          </a:p>
          <a:p>
            <a:pPr marL="457200" lvl="0" indent="-330200" algn="l" rtl="0">
              <a:lnSpc>
                <a:spcPct val="200000"/>
              </a:lnSpc>
              <a:spcBef>
                <a:spcPts val="0"/>
              </a:spcBef>
              <a:spcAft>
                <a:spcPts val="0"/>
              </a:spcAft>
              <a:buClr>
                <a:srgbClr val="1F1F1F"/>
              </a:buClr>
              <a:buSzPts val="1600"/>
              <a:buChar char="●"/>
            </a:pPr>
            <a:r>
              <a:rPr lang="en-GB" sz="1600" b="1">
                <a:solidFill>
                  <a:srgbClr val="1F1F1F"/>
                </a:solidFill>
                <a:latin typeface="Montserrat"/>
                <a:ea typeface="Montserrat"/>
                <a:cs typeface="Montserrat"/>
                <a:sym typeface="Montserrat"/>
              </a:rPr>
              <a:t>Further research</a:t>
            </a:r>
            <a:r>
              <a:rPr lang="en-GB" sz="1600">
                <a:solidFill>
                  <a:srgbClr val="1F1F1F"/>
                </a:solidFill>
                <a:latin typeface="Montserrat"/>
                <a:ea typeface="Montserrat"/>
                <a:cs typeface="Montserrat"/>
                <a:sym typeface="Montserrat"/>
              </a:rPr>
              <a:t> is needed to better understand the complex mechanisms between the gut microbiota and T1D.</a:t>
            </a:r>
            <a:endParaRPr sz="1600">
              <a:solidFill>
                <a:srgbClr val="1F1F1F"/>
              </a:solidFill>
              <a:latin typeface="Montserrat"/>
              <a:ea typeface="Montserrat"/>
              <a:cs typeface="Montserrat"/>
              <a:sym typeface="Montserrat"/>
            </a:endParaRPr>
          </a:p>
          <a:p>
            <a:pPr marL="0" lvl="0" indent="0" algn="l" rtl="0">
              <a:lnSpc>
                <a:spcPct val="200000"/>
              </a:lnSpc>
              <a:spcBef>
                <a:spcPts val="0"/>
              </a:spcBef>
              <a:spcAft>
                <a:spcPts val="0"/>
              </a:spcAft>
              <a:buClr>
                <a:schemeClr val="dk1"/>
              </a:buClr>
              <a:buSzPts val="1100"/>
              <a:buFont typeface="Arial"/>
              <a:buNone/>
            </a:pPr>
            <a:endParaRPr sz="1200">
              <a:solidFill>
                <a:srgbClr val="1F1F1F"/>
              </a:solidFill>
            </a:endParaRPr>
          </a:p>
        </p:txBody>
      </p:sp>
      <p:sp>
        <p:nvSpPr>
          <p:cNvPr id="256" name="Google Shape;256;p35"/>
          <p:cNvSpPr txBox="1"/>
          <p:nvPr/>
        </p:nvSpPr>
        <p:spPr>
          <a:xfrm>
            <a:off x="2317150" y="682750"/>
            <a:ext cx="4750800" cy="4617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GB" sz="1800" b="1">
                <a:solidFill>
                  <a:srgbClr val="1F1F1F"/>
                </a:solidFill>
                <a:latin typeface="Montserrat"/>
                <a:ea typeface="Montserrat"/>
                <a:cs typeface="Montserrat"/>
                <a:sym typeface="Montserrat"/>
              </a:rPr>
              <a:t>Key Takeaways &amp; Future Research</a:t>
            </a:r>
            <a:endParaRPr sz="1800" b="1">
              <a:latin typeface="Montserrat"/>
              <a:ea typeface="Montserrat"/>
              <a:cs typeface="Montserrat"/>
              <a:sym typeface="Montserrat"/>
            </a:endParaRPr>
          </a:p>
        </p:txBody>
      </p:sp>
      <p:pic>
        <p:nvPicPr>
          <p:cNvPr id="257" name="Google Shape;257;p35"/>
          <p:cNvPicPr preferRelativeResize="0"/>
          <p:nvPr/>
        </p:nvPicPr>
        <p:blipFill rotWithShape="1">
          <a:blip r:embed="rId3">
            <a:alphaModFix/>
          </a:blip>
          <a:srcRect t="14274" b="17527"/>
          <a:stretch/>
        </p:blipFill>
        <p:spPr>
          <a:xfrm rot="5400000">
            <a:off x="-915901" y="1639026"/>
            <a:ext cx="4101151" cy="1865451"/>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p:nvPr/>
        </p:nvSpPr>
        <p:spPr>
          <a:xfrm>
            <a:off x="242800" y="944600"/>
            <a:ext cx="8977500" cy="411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a:solidFill>
                  <a:srgbClr val="1B1B1B"/>
                </a:solidFill>
                <a:latin typeface="Times New Roman"/>
                <a:ea typeface="Times New Roman"/>
                <a:cs typeface="Times New Roman"/>
                <a:sym typeface="Times New Roman"/>
              </a:rPr>
              <a:t>De Pessemier B, Grine L, Debaere M, Maes A, Paetzold B, Callewaert C. Gut-Skin Axis: Current Knowledge of the Interrelationship between Microbial Dysbiosis and Skin Conditions. Microorganisms. 2021 Feb 11;9(2):353. doi: 10.3390/microorganisms9020353. PMID: 33670115; PMCID: PMC7916842.</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GB" sz="1200">
                <a:solidFill>
                  <a:srgbClr val="222222"/>
                </a:solidFill>
                <a:latin typeface="Times New Roman"/>
                <a:ea typeface="Times New Roman"/>
                <a:cs typeface="Times New Roman"/>
                <a:sym typeface="Times New Roman"/>
              </a:rPr>
              <a:t>Dhaliwal SK, Dugdale DC, Conoway B. Type 1 Diabetes: Medlineplus medical encyclopedia. MedlinePlus. [accessed 2024 Feb 20]. https://medlineplus.gov/ency/article/000305.htm </a:t>
            </a:r>
            <a:endParaRPr sz="1200">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GB" sz="1200">
                <a:solidFill>
                  <a:srgbClr val="222222"/>
                </a:solidFill>
                <a:latin typeface="Times New Roman"/>
                <a:ea typeface="Times New Roman"/>
                <a:cs typeface="Times New Roman"/>
                <a:sym typeface="Times New Roman"/>
              </a:rPr>
              <a:t>Guimarães JB, Rodrigues VF, Pereira ÍS, Manso GM, Elias-Oliveira J, Leite JA, Waldetario MC, de Oliveira S, Gomes AB, Faria AM, et al. 2023. Inulin prebiotic ameliorates type 1 diabetes dictating regulatory T cell homing via CCR4 to pancreatic islets and butyrogenic gut microbiota in murine model. Journal of Leukocyte Biology 115:483–496. </a:t>
            </a:r>
            <a:endParaRPr sz="1200">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GB" sz="1200">
                <a:solidFill>
                  <a:srgbClr val="222222"/>
                </a:solidFill>
                <a:latin typeface="Times New Roman"/>
                <a:ea typeface="Times New Roman"/>
                <a:cs typeface="Times New Roman"/>
                <a:sym typeface="Times New Roman"/>
              </a:rPr>
              <a:t>Kolls J, Castillo P. 2015 Aug 24. Faculty opinions recommendation of pancreatic β-cells limit autoimmune diabetes via an immunoregulatory antimicrobial peptide expressed under the influence of the gut microbiota. Faculty Opinions – Post-Publication Peer Review of the Biomedical Literature. </a:t>
            </a:r>
            <a:endParaRPr sz="1200">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GB" sz="1200">
                <a:solidFill>
                  <a:srgbClr val="222222"/>
                </a:solidFill>
                <a:latin typeface="Times New Roman"/>
                <a:ea typeface="Times New Roman"/>
                <a:cs typeface="Times New Roman"/>
                <a:sym typeface="Times New Roman"/>
              </a:rPr>
              <a:t>Lucier J, Mathias PM. 2024 Oct 5. Type 1 Diabetes. National Library of Medicine. [accessed 2024 Oct]. https://www.ncbi.nlm.nih.gov/books/NBK507713/ </a:t>
            </a:r>
            <a:endParaRPr sz="1200">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GB" sz="1200">
                <a:solidFill>
                  <a:srgbClr val="222222"/>
                </a:solidFill>
                <a:latin typeface="Times New Roman"/>
                <a:ea typeface="Times New Roman"/>
                <a:cs typeface="Times New Roman"/>
                <a:sym typeface="Times New Roman"/>
              </a:rPr>
              <a:t>Luppi S, Aldegheri L, Azzalini E, Pacetti E, Barucca Sebastiani G, Fabiani C, Robino A, Comar M. 2024. Unravelling the role of gut and oral microbiota in the pediatric population with type 1 diabetes mellitus. International Journal of Molecular Sciences 25:10611. </a:t>
            </a:r>
            <a:endParaRPr/>
          </a:p>
        </p:txBody>
      </p:sp>
      <p:sp>
        <p:nvSpPr>
          <p:cNvPr id="263" name="Google Shape;263;p36"/>
          <p:cNvSpPr txBox="1"/>
          <p:nvPr/>
        </p:nvSpPr>
        <p:spPr>
          <a:xfrm>
            <a:off x="2732425" y="197225"/>
            <a:ext cx="3521400" cy="6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b="1">
                <a:solidFill>
                  <a:srgbClr val="282828"/>
                </a:solidFill>
                <a:latin typeface="Montserrat"/>
                <a:ea typeface="Montserrat"/>
                <a:cs typeface="Montserrat"/>
                <a:sym typeface="Montserrat"/>
              </a:rPr>
              <a:t>References </a:t>
            </a:r>
            <a:endParaRPr sz="2800" b="1">
              <a:solidFill>
                <a:srgbClr val="282828"/>
              </a:solidFill>
              <a:latin typeface="Montserrat"/>
              <a:ea typeface="Montserrat"/>
              <a:cs typeface="Montserrat"/>
              <a:sym typeface="Montserrat"/>
            </a:endParaRPr>
          </a:p>
        </p:txBody>
      </p:sp>
      <p:sp>
        <p:nvSpPr>
          <p:cNvPr id="264" name="Google Shape;264;p36"/>
          <p:cNvSpPr txBox="1"/>
          <p:nvPr/>
        </p:nvSpPr>
        <p:spPr>
          <a:xfrm>
            <a:off x="2774675" y="383075"/>
            <a:ext cx="596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rgbClr val="282828"/>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body" idx="2"/>
          </p:nvPr>
        </p:nvSpPr>
        <p:spPr>
          <a:xfrm>
            <a:off x="126875" y="1075650"/>
            <a:ext cx="5664900" cy="18894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Also known as T1D</a:t>
            </a:r>
            <a:endParaRPr sz="1300">
              <a:solidFill>
                <a:schemeClr val="dk1"/>
              </a:solidFill>
              <a:latin typeface="Montserrat"/>
              <a:ea typeface="Montserrat"/>
              <a:cs typeface="Montserrat"/>
              <a:sym typeface="Montserrat"/>
            </a:endParaRPr>
          </a:p>
          <a:p>
            <a:pPr marL="457200" lvl="0" indent="-311150" algn="l" rtl="0">
              <a:lnSpc>
                <a:spcPct val="150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Chronic autoimmune disease</a:t>
            </a:r>
            <a:endParaRPr sz="1300">
              <a:solidFill>
                <a:schemeClr val="dk1"/>
              </a:solidFill>
              <a:latin typeface="Montserrat"/>
              <a:ea typeface="Montserrat"/>
              <a:cs typeface="Montserrat"/>
              <a:sym typeface="Montserrat"/>
            </a:endParaRPr>
          </a:p>
          <a:p>
            <a:pPr marL="457200" lvl="0" indent="-311150" algn="l" rtl="0">
              <a:lnSpc>
                <a:spcPct val="150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Insulin producing</a:t>
            </a:r>
            <a:r>
              <a:rPr lang="en-GB" sz="1300" b="1">
                <a:solidFill>
                  <a:schemeClr val="dk1"/>
                </a:solidFill>
                <a:latin typeface="Montserrat"/>
                <a:ea typeface="Montserrat"/>
                <a:cs typeface="Montserrat"/>
                <a:sym typeface="Montserrat"/>
              </a:rPr>
              <a:t> beta cells</a:t>
            </a:r>
            <a:r>
              <a:rPr lang="en-GB" sz="1300">
                <a:solidFill>
                  <a:schemeClr val="dk1"/>
                </a:solidFill>
                <a:latin typeface="Montserrat"/>
                <a:ea typeface="Montserrat"/>
                <a:cs typeface="Montserrat"/>
                <a:sym typeface="Montserrat"/>
              </a:rPr>
              <a:t> within pancreas are </a:t>
            </a:r>
            <a:r>
              <a:rPr lang="en-GB" sz="1300" b="1">
                <a:solidFill>
                  <a:schemeClr val="dk1"/>
                </a:solidFill>
                <a:latin typeface="Montserrat"/>
                <a:ea typeface="Montserrat"/>
                <a:cs typeface="Montserrat"/>
                <a:sym typeface="Montserrat"/>
              </a:rPr>
              <a:t>destroyed</a:t>
            </a:r>
            <a:endParaRPr sz="1300" b="1">
              <a:solidFill>
                <a:schemeClr val="dk1"/>
              </a:solidFill>
              <a:latin typeface="Montserrat"/>
              <a:ea typeface="Montserrat"/>
              <a:cs typeface="Montserrat"/>
              <a:sym typeface="Montserrat"/>
            </a:endParaRPr>
          </a:p>
          <a:p>
            <a:pPr marL="457200" lvl="0" indent="-311150" algn="l" rtl="0">
              <a:lnSpc>
                <a:spcPct val="150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Insulin regulates blood glucose levels</a:t>
            </a:r>
            <a:endParaRPr sz="1300">
              <a:solidFill>
                <a:schemeClr val="dk1"/>
              </a:solidFill>
              <a:latin typeface="Montserrat"/>
              <a:ea typeface="Montserrat"/>
              <a:cs typeface="Montserrat"/>
              <a:sym typeface="Montserrat"/>
            </a:endParaRPr>
          </a:p>
          <a:p>
            <a:pPr marL="1371600" lvl="1" indent="-311150" algn="l" rtl="0">
              <a:lnSpc>
                <a:spcPct val="150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Without it, glucose remains in blood stream → leads to high blood sugar → hyperglycemia → short term problems</a:t>
            </a:r>
            <a:endParaRPr sz="1300">
              <a:solidFill>
                <a:schemeClr val="dk1"/>
              </a:solidFill>
              <a:latin typeface="Montserrat"/>
              <a:ea typeface="Montserrat"/>
              <a:cs typeface="Montserrat"/>
              <a:sym typeface="Montserrat"/>
            </a:endParaRPr>
          </a:p>
          <a:p>
            <a:pPr marL="1371600" lvl="1" indent="-311150" algn="l" rtl="0">
              <a:lnSpc>
                <a:spcPct val="150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Long term problems =  heart disease, vision loss or kidney damage</a:t>
            </a:r>
            <a:endParaRPr sz="1300">
              <a:solidFill>
                <a:schemeClr val="dk1"/>
              </a:solidFill>
              <a:latin typeface="Montserrat"/>
              <a:ea typeface="Montserrat"/>
              <a:cs typeface="Montserrat"/>
              <a:sym typeface="Montserrat"/>
            </a:endParaRPr>
          </a:p>
        </p:txBody>
      </p:sp>
      <p:sp>
        <p:nvSpPr>
          <p:cNvPr id="75" name="Google Shape;75;p13"/>
          <p:cNvSpPr txBox="1">
            <a:spLocks noGrp="1"/>
          </p:cNvSpPr>
          <p:nvPr>
            <p:ph type="subTitle" idx="1"/>
          </p:nvPr>
        </p:nvSpPr>
        <p:spPr>
          <a:xfrm>
            <a:off x="369800" y="196200"/>
            <a:ext cx="6022800" cy="10857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GB" sz="2400">
                <a:solidFill>
                  <a:srgbClr val="282828"/>
                </a:solidFill>
              </a:rPr>
              <a:t>What is Type 1 Diabetes?</a:t>
            </a:r>
            <a:endParaRPr sz="2400">
              <a:solidFill>
                <a:srgbClr val="282828"/>
              </a:solidFill>
            </a:endParaRPr>
          </a:p>
        </p:txBody>
      </p:sp>
      <p:sp>
        <p:nvSpPr>
          <p:cNvPr id="76" name="Google Shape;76;p13"/>
          <p:cNvSpPr txBox="1"/>
          <p:nvPr/>
        </p:nvSpPr>
        <p:spPr>
          <a:xfrm>
            <a:off x="72150" y="3500850"/>
            <a:ext cx="6069900" cy="369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1200">
              <a:solidFill>
                <a:schemeClr val="dk1"/>
              </a:solidFill>
              <a:latin typeface="Montserrat"/>
              <a:ea typeface="Montserrat"/>
              <a:cs typeface="Montserrat"/>
              <a:sym typeface="Montserrat"/>
            </a:endParaRPr>
          </a:p>
        </p:txBody>
      </p:sp>
      <p:pic>
        <p:nvPicPr>
          <p:cNvPr id="77" name="Google Shape;77;p13"/>
          <p:cNvPicPr preferRelativeResize="0"/>
          <p:nvPr/>
        </p:nvPicPr>
        <p:blipFill rotWithShape="1">
          <a:blip r:embed="rId3">
            <a:alphaModFix/>
          </a:blip>
          <a:srcRect t="15298" b="32632"/>
          <a:stretch/>
        </p:blipFill>
        <p:spPr>
          <a:xfrm>
            <a:off x="6142050" y="2887900"/>
            <a:ext cx="2415626" cy="2062867"/>
          </a:xfrm>
          <a:prstGeom prst="rect">
            <a:avLst/>
          </a:prstGeom>
          <a:noFill/>
          <a:ln w="38100" cap="flat" cmpd="sng">
            <a:solidFill>
              <a:schemeClr val="accent2"/>
            </a:solidFill>
            <a:prstDash val="solid"/>
            <a:round/>
            <a:headEnd type="none" w="sm" len="sm"/>
            <a:tailEnd type="none" w="sm" len="sm"/>
          </a:ln>
        </p:spPr>
      </p:pic>
      <p:pic>
        <p:nvPicPr>
          <p:cNvPr id="78" name="Google Shape;78;p13"/>
          <p:cNvPicPr preferRelativeResize="0"/>
          <p:nvPr/>
        </p:nvPicPr>
        <p:blipFill>
          <a:blip r:embed="rId4">
            <a:alphaModFix/>
          </a:blip>
          <a:stretch>
            <a:fillRect/>
          </a:stretch>
        </p:blipFill>
        <p:spPr>
          <a:xfrm>
            <a:off x="6142050" y="424700"/>
            <a:ext cx="2415626" cy="2415625"/>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p:nvPr/>
        </p:nvSpPr>
        <p:spPr>
          <a:xfrm>
            <a:off x="179700" y="912825"/>
            <a:ext cx="5245800" cy="4137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200" b="1">
                <a:solidFill>
                  <a:schemeClr val="dk1"/>
                </a:solidFill>
                <a:latin typeface="Montserrat"/>
                <a:ea typeface="Montserrat"/>
                <a:cs typeface="Montserrat"/>
                <a:sym typeface="Montserrat"/>
              </a:rPr>
              <a:t>Diagnosis </a:t>
            </a:r>
            <a:r>
              <a:rPr lang="en-GB" sz="1200">
                <a:solidFill>
                  <a:schemeClr val="dk1"/>
                </a:solidFill>
                <a:latin typeface="Montserrat"/>
                <a:ea typeface="Montserrat"/>
                <a:cs typeface="Montserrat"/>
                <a:sym typeface="Montserrat"/>
              </a:rPr>
              <a:t>commonly occurs during early adolescence; less frequent in adults</a:t>
            </a:r>
            <a:endParaRPr sz="1200">
              <a:solidFill>
                <a:schemeClr val="dk1"/>
              </a:solidFill>
              <a:latin typeface="Montserrat"/>
              <a:ea typeface="Montserrat"/>
              <a:cs typeface="Montserrat"/>
              <a:sym typeface="Montserrat"/>
            </a:endParaRPr>
          </a:p>
          <a:p>
            <a:pPr marL="0" lvl="0" indent="0" algn="l" rtl="0">
              <a:lnSpc>
                <a:spcPct val="150000"/>
              </a:lnSpc>
              <a:spcBef>
                <a:spcPts val="1000"/>
              </a:spcBef>
              <a:spcAft>
                <a:spcPts val="0"/>
              </a:spcAft>
              <a:buNone/>
            </a:pPr>
            <a:r>
              <a:rPr lang="en-GB" sz="1200" b="1">
                <a:solidFill>
                  <a:schemeClr val="dk1"/>
                </a:solidFill>
                <a:latin typeface="Montserrat"/>
                <a:ea typeface="Montserrat"/>
                <a:cs typeface="Montserrat"/>
                <a:sym typeface="Montserrat"/>
              </a:rPr>
              <a:t>Onset Factors:</a:t>
            </a:r>
            <a:endParaRPr sz="1200" b="1">
              <a:solidFill>
                <a:schemeClr val="dk1"/>
              </a:solidFill>
              <a:latin typeface="Montserrat"/>
              <a:ea typeface="Montserrat"/>
              <a:cs typeface="Montserrat"/>
              <a:sym typeface="Montserrat"/>
            </a:endParaRPr>
          </a:p>
          <a:p>
            <a:pPr marL="457200" lvl="0" indent="-304800" algn="l" rtl="0">
              <a:lnSpc>
                <a:spcPct val="150000"/>
              </a:lnSpc>
              <a:spcBef>
                <a:spcPts val="0"/>
              </a:spcBef>
              <a:spcAft>
                <a:spcPts val="0"/>
              </a:spcAft>
              <a:buClr>
                <a:schemeClr val="dk1"/>
              </a:buClr>
              <a:buSzPts val="1200"/>
              <a:buFont typeface="Montserrat"/>
              <a:buChar char="❏"/>
            </a:pPr>
            <a:r>
              <a:rPr lang="en-GB" sz="1200" b="1">
                <a:solidFill>
                  <a:schemeClr val="dk1"/>
                </a:solidFill>
                <a:latin typeface="Montserrat"/>
                <a:ea typeface="Montserrat"/>
                <a:cs typeface="Montserrat"/>
                <a:sym typeface="Montserrat"/>
              </a:rPr>
              <a:t>Genetic predisposition</a:t>
            </a:r>
            <a:r>
              <a:rPr lang="en-GB" sz="1200">
                <a:solidFill>
                  <a:schemeClr val="dk1"/>
                </a:solidFill>
                <a:latin typeface="Montserrat"/>
                <a:ea typeface="Montserrat"/>
                <a:cs typeface="Montserrat"/>
                <a:sym typeface="Montserrat"/>
              </a:rPr>
              <a:t>: HLA genes = major influence.</a:t>
            </a:r>
            <a:endParaRPr sz="1200">
              <a:solidFill>
                <a:schemeClr val="dk1"/>
              </a:solidFill>
              <a:latin typeface="Montserrat"/>
              <a:ea typeface="Montserrat"/>
              <a:cs typeface="Montserrat"/>
              <a:sym typeface="Montserrat"/>
            </a:endParaRPr>
          </a:p>
          <a:p>
            <a:pPr marL="457200" lvl="0" indent="-304800" algn="l" rtl="0">
              <a:lnSpc>
                <a:spcPct val="150000"/>
              </a:lnSpc>
              <a:spcBef>
                <a:spcPts val="0"/>
              </a:spcBef>
              <a:spcAft>
                <a:spcPts val="0"/>
              </a:spcAft>
              <a:buClr>
                <a:schemeClr val="dk1"/>
              </a:buClr>
              <a:buSzPts val="1200"/>
              <a:buFont typeface="Montserrat"/>
              <a:buChar char="❏"/>
            </a:pPr>
            <a:r>
              <a:rPr lang="en-GB" sz="1200" b="1">
                <a:solidFill>
                  <a:schemeClr val="dk1"/>
                </a:solidFill>
                <a:latin typeface="Montserrat"/>
                <a:ea typeface="Montserrat"/>
                <a:cs typeface="Montserrat"/>
                <a:sym typeface="Montserrat"/>
              </a:rPr>
              <a:t>Environmental factors</a:t>
            </a:r>
            <a:r>
              <a:rPr lang="en-GB" sz="1200">
                <a:solidFill>
                  <a:schemeClr val="dk1"/>
                </a:solidFill>
                <a:latin typeface="Montserrat"/>
                <a:ea typeface="Montserrat"/>
                <a:cs typeface="Montserrat"/>
                <a:sym typeface="Montserrat"/>
              </a:rPr>
              <a:t>: Gut microbiota has important role in immune T1D.</a:t>
            </a:r>
            <a:endParaRPr sz="1200">
              <a:solidFill>
                <a:schemeClr val="dk1"/>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GB" sz="1200" b="1">
                <a:solidFill>
                  <a:schemeClr val="dk1"/>
                </a:solidFill>
                <a:latin typeface="Montserrat"/>
                <a:ea typeface="Montserrat"/>
                <a:cs typeface="Montserrat"/>
                <a:sym typeface="Montserrat"/>
              </a:rPr>
              <a:t>Microbiome &amp; T1D</a:t>
            </a:r>
            <a:r>
              <a:rPr lang="en-GB"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marL="457200" lvl="0" indent="-304800" algn="l" rtl="0">
              <a:lnSpc>
                <a:spcPct val="150000"/>
              </a:lnSpc>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Differences observed in microbiomes of children with vs. without T1D </a:t>
            </a:r>
            <a:endParaRPr sz="120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endParaRPr sz="70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r>
              <a:rPr lang="en-GB" sz="1200" b="1">
                <a:solidFill>
                  <a:schemeClr val="dk1"/>
                </a:solidFill>
                <a:latin typeface="Montserrat"/>
                <a:ea typeface="Montserrat"/>
                <a:cs typeface="Montserrat"/>
                <a:sym typeface="Montserrat"/>
              </a:rPr>
              <a:t>Microbiome Development</a:t>
            </a:r>
            <a:r>
              <a:rPr lang="en-GB"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marL="457200" lvl="0" indent="-304800" algn="l" rtl="0">
              <a:lnSpc>
                <a:spcPct val="150000"/>
              </a:lnSpc>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Starts at birth, influenced by delivery mode and breastfeeding</a:t>
            </a:r>
            <a:endParaRPr sz="1200">
              <a:solidFill>
                <a:schemeClr val="dk1"/>
              </a:solidFill>
              <a:latin typeface="Montserrat"/>
              <a:ea typeface="Montserrat"/>
              <a:cs typeface="Montserrat"/>
              <a:sym typeface="Montserrat"/>
            </a:endParaRPr>
          </a:p>
          <a:p>
            <a:pPr marL="457200" lvl="0" indent="-304800" algn="l" rtl="0">
              <a:lnSpc>
                <a:spcPct val="150000"/>
              </a:lnSpc>
              <a:spcBef>
                <a:spcPts val="0"/>
              </a:spcBef>
              <a:spcAft>
                <a:spcPts val="0"/>
              </a:spcAft>
              <a:buClr>
                <a:schemeClr val="dk1"/>
              </a:buClr>
              <a:buSzPts val="1200"/>
              <a:buFont typeface="Montserrat"/>
              <a:buChar char="❏"/>
            </a:pPr>
            <a:r>
              <a:rPr lang="en-GB" sz="1200" b="1">
                <a:solidFill>
                  <a:schemeClr val="dk1"/>
                </a:solidFill>
                <a:latin typeface="Montserrat"/>
                <a:ea typeface="Montserrat"/>
                <a:cs typeface="Montserrat"/>
                <a:sym typeface="Montserrat"/>
              </a:rPr>
              <a:t>Vaginal birth</a:t>
            </a:r>
            <a:r>
              <a:rPr lang="en-GB" sz="1200">
                <a:solidFill>
                  <a:schemeClr val="dk1"/>
                </a:solidFill>
                <a:latin typeface="Montserrat"/>
                <a:ea typeface="Montserrat"/>
                <a:cs typeface="Montserrat"/>
                <a:sym typeface="Montserrat"/>
              </a:rPr>
              <a:t> and </a:t>
            </a:r>
            <a:r>
              <a:rPr lang="en-GB" sz="1200" b="1">
                <a:solidFill>
                  <a:schemeClr val="dk1"/>
                </a:solidFill>
                <a:latin typeface="Montserrat"/>
                <a:ea typeface="Montserrat"/>
                <a:cs typeface="Montserrat"/>
                <a:sym typeface="Montserrat"/>
              </a:rPr>
              <a:t>breastfeeding</a:t>
            </a:r>
            <a:r>
              <a:rPr lang="en-GB" sz="1200">
                <a:solidFill>
                  <a:schemeClr val="dk1"/>
                </a:solidFill>
                <a:latin typeface="Montserrat"/>
                <a:ea typeface="Montserrat"/>
                <a:cs typeface="Montserrat"/>
                <a:sym typeface="Montserrat"/>
              </a:rPr>
              <a:t> provide beneficial bacteria </a:t>
            </a:r>
            <a:endParaRPr sz="1200">
              <a:solidFill>
                <a:schemeClr val="dk1"/>
              </a:solidFill>
              <a:latin typeface="Montserrat"/>
              <a:ea typeface="Montserrat"/>
              <a:cs typeface="Montserrat"/>
              <a:sym typeface="Montserrat"/>
            </a:endParaRPr>
          </a:p>
        </p:txBody>
      </p:sp>
      <p:sp>
        <p:nvSpPr>
          <p:cNvPr id="84" name="Google Shape;84;p14"/>
          <p:cNvSpPr txBox="1"/>
          <p:nvPr/>
        </p:nvSpPr>
        <p:spPr>
          <a:xfrm>
            <a:off x="875750" y="283400"/>
            <a:ext cx="89643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2400" b="1">
                <a:solidFill>
                  <a:srgbClr val="282828"/>
                </a:solidFill>
                <a:latin typeface="Montserrat"/>
                <a:ea typeface="Montserrat"/>
                <a:cs typeface="Montserrat"/>
                <a:sym typeface="Montserrat"/>
              </a:rPr>
              <a:t>T1D Onset &amp; Diagnosis</a:t>
            </a:r>
            <a:endParaRPr/>
          </a:p>
        </p:txBody>
      </p:sp>
      <p:pic>
        <p:nvPicPr>
          <p:cNvPr id="85" name="Google Shape;85;p14"/>
          <p:cNvPicPr preferRelativeResize="0"/>
          <p:nvPr/>
        </p:nvPicPr>
        <p:blipFill rotWithShape="1">
          <a:blip r:embed="rId3">
            <a:alphaModFix/>
          </a:blip>
          <a:srcRect l="1723" t="24196" r="7573"/>
          <a:stretch/>
        </p:blipFill>
        <p:spPr>
          <a:xfrm>
            <a:off x="5425487" y="596600"/>
            <a:ext cx="3718651" cy="1616026"/>
          </a:xfrm>
          <a:prstGeom prst="rect">
            <a:avLst/>
          </a:prstGeom>
          <a:noFill/>
          <a:ln w="38100" cap="flat" cmpd="sng">
            <a:solidFill>
              <a:schemeClr val="accent2"/>
            </a:solidFill>
            <a:prstDash val="solid"/>
            <a:round/>
            <a:headEnd type="none" w="sm" len="sm"/>
            <a:tailEnd type="none" w="sm" len="sm"/>
          </a:ln>
        </p:spPr>
      </p:pic>
      <p:pic>
        <p:nvPicPr>
          <p:cNvPr id="86" name="Google Shape;86;p14"/>
          <p:cNvPicPr preferRelativeResize="0"/>
          <p:nvPr/>
        </p:nvPicPr>
        <p:blipFill>
          <a:blip r:embed="rId4">
            <a:alphaModFix/>
          </a:blip>
          <a:stretch>
            <a:fillRect/>
          </a:stretch>
        </p:blipFill>
        <p:spPr>
          <a:xfrm>
            <a:off x="6148136" y="2440200"/>
            <a:ext cx="2273376" cy="2634449"/>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body" idx="2"/>
          </p:nvPr>
        </p:nvSpPr>
        <p:spPr>
          <a:xfrm>
            <a:off x="0" y="3917750"/>
            <a:ext cx="9144000" cy="7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a:solidFill>
                  <a:srgbClr val="FFFFFF"/>
                </a:solidFill>
                <a:latin typeface="Montserrat"/>
                <a:ea typeface="Montserrat"/>
                <a:cs typeface="Montserrat"/>
                <a:sym typeface="Montserrat"/>
              </a:rPr>
              <a:t>Figure 2. </a:t>
            </a:r>
            <a:r>
              <a:rPr lang="en-GB" sz="1200">
                <a:solidFill>
                  <a:srgbClr val="FFFFFF"/>
                </a:solidFill>
                <a:latin typeface="Montserrat"/>
                <a:ea typeface="Montserrat"/>
                <a:cs typeface="Montserrat"/>
                <a:sym typeface="Montserrat"/>
              </a:rPr>
              <a:t>The role of the gut microbiome in Type 1 Diabetes (T1D). </a:t>
            </a:r>
            <a:endParaRPr sz="1200">
              <a:solidFill>
                <a:srgbClr val="FFFFFF"/>
              </a:solidFill>
              <a:latin typeface="Montserrat"/>
              <a:ea typeface="Montserrat"/>
              <a:cs typeface="Montserrat"/>
              <a:sym typeface="Montserrat"/>
            </a:endParaRPr>
          </a:p>
          <a:p>
            <a:pPr marL="0" lvl="0" indent="0" algn="l" rtl="0">
              <a:spcBef>
                <a:spcPts val="0"/>
              </a:spcBef>
              <a:spcAft>
                <a:spcPts val="1600"/>
              </a:spcAft>
              <a:buNone/>
            </a:pPr>
            <a:endParaRPr/>
          </a:p>
        </p:txBody>
      </p:sp>
      <p:pic>
        <p:nvPicPr>
          <p:cNvPr id="92" name="Google Shape;92;p15"/>
          <p:cNvPicPr preferRelativeResize="0"/>
          <p:nvPr/>
        </p:nvPicPr>
        <p:blipFill>
          <a:blip r:embed="rId3">
            <a:alphaModFix/>
          </a:blip>
          <a:stretch>
            <a:fillRect/>
          </a:stretch>
        </p:blipFill>
        <p:spPr>
          <a:xfrm>
            <a:off x="112313" y="579750"/>
            <a:ext cx="8919366" cy="3273300"/>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body" idx="4294967295"/>
          </p:nvPr>
        </p:nvSpPr>
        <p:spPr>
          <a:xfrm>
            <a:off x="0" y="1261325"/>
            <a:ext cx="5337000" cy="9960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Clr>
                <a:schemeClr val="dk1"/>
              </a:buClr>
              <a:buSzPts val="1200"/>
              <a:buFont typeface="Montserrat"/>
              <a:buChar char="❏"/>
            </a:pPr>
            <a:r>
              <a:rPr lang="en-GB" sz="1200">
                <a:solidFill>
                  <a:schemeClr val="dk1"/>
                </a:solidFill>
                <a:highlight>
                  <a:srgbClr val="F3F3F3"/>
                </a:highlight>
                <a:latin typeface="Montserrat"/>
                <a:ea typeface="Montserrat"/>
                <a:cs typeface="Montserrat"/>
                <a:sym typeface="Montserrat"/>
              </a:rPr>
              <a:t>Imbalance (</a:t>
            </a:r>
            <a:r>
              <a:rPr lang="en-GB" sz="1200" b="1">
                <a:solidFill>
                  <a:schemeClr val="dk1"/>
                </a:solidFill>
                <a:highlight>
                  <a:srgbClr val="F3F3F3"/>
                </a:highlight>
                <a:latin typeface="Montserrat"/>
                <a:ea typeface="Montserrat"/>
                <a:cs typeface="Montserrat"/>
                <a:sym typeface="Montserrat"/>
              </a:rPr>
              <a:t>dysbiosis</a:t>
            </a:r>
            <a:r>
              <a:rPr lang="en-GB" sz="1200">
                <a:solidFill>
                  <a:schemeClr val="dk1"/>
                </a:solidFill>
                <a:highlight>
                  <a:srgbClr val="F3F3F3"/>
                </a:highlight>
                <a:latin typeface="Montserrat"/>
                <a:ea typeface="Montserrat"/>
                <a:cs typeface="Montserrat"/>
                <a:sym typeface="Montserrat"/>
              </a:rPr>
              <a:t>) in gut bacteria can </a:t>
            </a:r>
            <a:r>
              <a:rPr lang="en-GB" sz="1200" b="1">
                <a:solidFill>
                  <a:schemeClr val="dk1"/>
                </a:solidFill>
                <a:highlight>
                  <a:srgbClr val="F3F3F3"/>
                </a:highlight>
                <a:latin typeface="Montserrat"/>
                <a:ea typeface="Montserrat"/>
                <a:cs typeface="Montserrat"/>
                <a:sym typeface="Montserrat"/>
              </a:rPr>
              <a:t>interfere with synthesis of  short-chain fatty acids (SCFAs)</a:t>
            </a:r>
            <a:endParaRPr sz="1200" b="1">
              <a:solidFill>
                <a:schemeClr val="dk1"/>
              </a:solidFill>
              <a:highlight>
                <a:srgbClr val="F3F3F3"/>
              </a:highlight>
              <a:latin typeface="Montserrat"/>
              <a:ea typeface="Montserrat"/>
              <a:cs typeface="Montserrat"/>
              <a:sym typeface="Montserrat"/>
            </a:endParaRPr>
          </a:p>
          <a:p>
            <a:pPr marL="914400" lvl="1" indent="-304800" algn="l" rtl="0">
              <a:lnSpc>
                <a:spcPct val="200000"/>
              </a:lnSpc>
              <a:spcBef>
                <a:spcPts val="0"/>
              </a:spcBef>
              <a:spcAft>
                <a:spcPts val="0"/>
              </a:spcAft>
              <a:buClr>
                <a:schemeClr val="dk1"/>
              </a:buClr>
              <a:buSzPts val="1200"/>
              <a:buFont typeface="Montserrat"/>
              <a:buChar char="❏"/>
            </a:pPr>
            <a:r>
              <a:rPr lang="en-GB" sz="1200">
                <a:solidFill>
                  <a:schemeClr val="dk1"/>
                </a:solidFill>
                <a:highlight>
                  <a:srgbClr val="F3F3F3"/>
                </a:highlight>
                <a:latin typeface="Montserrat"/>
                <a:ea typeface="Montserrat"/>
                <a:cs typeface="Montserrat"/>
                <a:sym typeface="Montserrat"/>
              </a:rPr>
              <a:t>E.g. Butyrate, acetate and propionate</a:t>
            </a:r>
            <a:r>
              <a:rPr lang="en-GB" sz="1200" b="1">
                <a:solidFill>
                  <a:schemeClr val="dk1"/>
                </a:solidFill>
                <a:highlight>
                  <a:srgbClr val="F3F3F3"/>
                </a:highlight>
                <a:latin typeface="Montserrat"/>
                <a:ea typeface="Montserrat"/>
                <a:cs typeface="Montserrat"/>
                <a:sym typeface="Montserrat"/>
              </a:rPr>
              <a:t> </a:t>
            </a:r>
            <a:endParaRPr sz="1200" b="1">
              <a:solidFill>
                <a:schemeClr val="dk1"/>
              </a:solidFill>
              <a:highlight>
                <a:srgbClr val="F3F3F3"/>
              </a:highlight>
              <a:latin typeface="Montserrat"/>
              <a:ea typeface="Montserrat"/>
              <a:cs typeface="Montserrat"/>
              <a:sym typeface="Montserrat"/>
            </a:endParaRPr>
          </a:p>
          <a:p>
            <a:pPr marL="457200" lvl="0" indent="-304800" algn="l" rtl="0">
              <a:lnSpc>
                <a:spcPct val="200000"/>
              </a:lnSpc>
              <a:spcBef>
                <a:spcPts val="0"/>
              </a:spcBef>
              <a:spcAft>
                <a:spcPts val="0"/>
              </a:spcAft>
              <a:buClr>
                <a:schemeClr val="dk1"/>
              </a:buClr>
              <a:buSzPts val="1200"/>
              <a:buFont typeface="Montserrat"/>
              <a:buChar char="❏"/>
            </a:pPr>
            <a:r>
              <a:rPr lang="en-GB" sz="1200">
                <a:solidFill>
                  <a:schemeClr val="dk1"/>
                </a:solidFill>
                <a:highlight>
                  <a:srgbClr val="F3F3F3"/>
                </a:highlight>
                <a:latin typeface="Montserrat"/>
                <a:ea typeface="Montserrat"/>
                <a:cs typeface="Montserrat"/>
                <a:sym typeface="Montserrat"/>
              </a:rPr>
              <a:t>SCFAs are derived from fermentation of complex  carbohydrates by the gut bacteria.</a:t>
            </a:r>
            <a:endParaRPr sz="1200">
              <a:highlight>
                <a:srgbClr val="F3F3F3"/>
              </a:highlight>
            </a:endParaRPr>
          </a:p>
        </p:txBody>
      </p:sp>
      <p:sp>
        <p:nvSpPr>
          <p:cNvPr id="98" name="Google Shape;98;p16"/>
          <p:cNvSpPr txBox="1"/>
          <p:nvPr/>
        </p:nvSpPr>
        <p:spPr>
          <a:xfrm>
            <a:off x="0" y="3209300"/>
            <a:ext cx="5795400" cy="1477500"/>
          </a:xfrm>
          <a:prstGeom prst="rect">
            <a:avLst/>
          </a:prstGeom>
          <a:noFill/>
          <a:ln>
            <a:noFill/>
          </a:ln>
        </p:spPr>
        <p:txBody>
          <a:bodyPr spcFirstLastPara="1" wrap="square" lIns="91425" tIns="91425" rIns="91425" bIns="91425" anchor="t" anchorCtr="0">
            <a:spAutoFit/>
          </a:bodyPr>
          <a:lstStyle/>
          <a:p>
            <a:pPr marL="457200" lvl="0" indent="-304800" algn="l" rtl="0">
              <a:lnSpc>
                <a:spcPct val="200000"/>
              </a:lnSpc>
              <a:spcBef>
                <a:spcPts val="0"/>
              </a:spcBef>
              <a:spcAft>
                <a:spcPts val="0"/>
              </a:spcAft>
              <a:buClr>
                <a:schemeClr val="dk1"/>
              </a:buClr>
              <a:buSzPts val="1200"/>
              <a:buFont typeface="Montserrat"/>
              <a:buChar char="❏"/>
            </a:pPr>
            <a:r>
              <a:rPr lang="en-GB" sz="1200" b="1">
                <a:solidFill>
                  <a:schemeClr val="dk1"/>
                </a:solidFill>
                <a:highlight>
                  <a:srgbClr val="F3F3F3"/>
                </a:highlight>
                <a:latin typeface="Montserrat"/>
                <a:ea typeface="Montserrat"/>
                <a:cs typeface="Montserrat"/>
                <a:sym typeface="Montserrat"/>
              </a:rPr>
              <a:t>SCFA’s control tight junction proteins</a:t>
            </a:r>
            <a:r>
              <a:rPr lang="en-GB" sz="1200">
                <a:solidFill>
                  <a:schemeClr val="dk1"/>
                </a:solidFill>
                <a:highlight>
                  <a:srgbClr val="F3F3F3"/>
                </a:highlight>
                <a:latin typeface="Montserrat"/>
                <a:ea typeface="Montserrat"/>
                <a:cs typeface="Montserrat"/>
                <a:sym typeface="Montserrat"/>
              </a:rPr>
              <a:t> like claudin-2 and occludin. </a:t>
            </a:r>
            <a:endParaRPr sz="1200">
              <a:solidFill>
                <a:schemeClr val="dk1"/>
              </a:solidFill>
              <a:highlight>
                <a:srgbClr val="F3F3F3"/>
              </a:highlight>
              <a:latin typeface="Montserrat"/>
              <a:ea typeface="Montserrat"/>
              <a:cs typeface="Montserrat"/>
              <a:sym typeface="Montserrat"/>
            </a:endParaRPr>
          </a:p>
          <a:p>
            <a:pPr marL="914400" lvl="1" indent="-304800" algn="l" rtl="0">
              <a:lnSpc>
                <a:spcPct val="200000"/>
              </a:lnSpc>
              <a:spcBef>
                <a:spcPts val="0"/>
              </a:spcBef>
              <a:spcAft>
                <a:spcPts val="0"/>
              </a:spcAft>
              <a:buClr>
                <a:schemeClr val="dk1"/>
              </a:buClr>
              <a:buSzPts val="1200"/>
              <a:buFont typeface="Montserrat"/>
              <a:buChar char="❏"/>
            </a:pPr>
            <a:r>
              <a:rPr lang="en-GB" sz="1200">
                <a:solidFill>
                  <a:schemeClr val="dk1"/>
                </a:solidFill>
                <a:highlight>
                  <a:srgbClr val="F3F3F3"/>
                </a:highlight>
                <a:latin typeface="Montserrat"/>
                <a:ea typeface="Montserrat"/>
                <a:cs typeface="Montserrat"/>
                <a:sym typeface="Montserrat"/>
              </a:rPr>
              <a:t>↓ SCFA production </a:t>
            </a:r>
            <a:r>
              <a:rPr lang="en-GB" sz="1200" b="1">
                <a:solidFill>
                  <a:schemeClr val="dk1"/>
                </a:solidFill>
                <a:highlight>
                  <a:srgbClr val="F3F3F3"/>
                </a:highlight>
                <a:latin typeface="Montserrat"/>
                <a:ea typeface="Montserrat"/>
                <a:cs typeface="Montserrat"/>
                <a:sym typeface="Montserrat"/>
              </a:rPr>
              <a:t>↑ antigens crossing epithelial cells into bloodstream → "</a:t>
            </a:r>
            <a:r>
              <a:rPr lang="en-GB" sz="1200" b="1" i="1">
                <a:solidFill>
                  <a:schemeClr val="dk1"/>
                </a:solidFill>
                <a:highlight>
                  <a:srgbClr val="F3F3F3"/>
                </a:highlight>
                <a:latin typeface="Montserrat"/>
                <a:ea typeface="Montserrat"/>
                <a:cs typeface="Montserrat"/>
                <a:sym typeface="Montserrat"/>
              </a:rPr>
              <a:t>leaky gut</a:t>
            </a:r>
            <a:r>
              <a:rPr lang="en-GB" sz="1200" b="1">
                <a:solidFill>
                  <a:schemeClr val="dk1"/>
                </a:solidFill>
                <a:highlight>
                  <a:srgbClr val="F3F3F3"/>
                </a:highlight>
                <a:latin typeface="Montserrat"/>
                <a:ea typeface="Montserrat"/>
                <a:cs typeface="Montserrat"/>
                <a:sym typeface="Montserrat"/>
              </a:rPr>
              <a:t>"</a:t>
            </a:r>
            <a:r>
              <a:rPr lang="en-GB" sz="1200">
                <a:solidFill>
                  <a:schemeClr val="dk1"/>
                </a:solidFill>
                <a:highlight>
                  <a:srgbClr val="F3F3F3"/>
                </a:highlight>
                <a:latin typeface="Montserrat"/>
                <a:ea typeface="Montserrat"/>
                <a:cs typeface="Montserrat"/>
                <a:sym typeface="Montserrat"/>
              </a:rPr>
              <a:t>.</a:t>
            </a:r>
            <a:endParaRPr sz="1200">
              <a:solidFill>
                <a:schemeClr val="dk1"/>
              </a:solidFill>
              <a:highlight>
                <a:srgbClr val="F3F3F3"/>
              </a:highlight>
              <a:latin typeface="Montserrat"/>
              <a:ea typeface="Montserrat"/>
              <a:cs typeface="Montserrat"/>
              <a:sym typeface="Montserrat"/>
            </a:endParaRPr>
          </a:p>
          <a:p>
            <a:pPr marL="0" lvl="0" indent="0" algn="l" rtl="0">
              <a:lnSpc>
                <a:spcPct val="200000"/>
              </a:lnSpc>
              <a:spcBef>
                <a:spcPts val="0"/>
              </a:spcBef>
              <a:spcAft>
                <a:spcPts val="0"/>
              </a:spcAft>
              <a:buNone/>
            </a:pPr>
            <a:endParaRPr sz="1200">
              <a:highlight>
                <a:srgbClr val="F3F3F3"/>
              </a:highlight>
              <a:latin typeface="Montserrat"/>
              <a:ea typeface="Montserrat"/>
              <a:cs typeface="Montserrat"/>
              <a:sym typeface="Montserrat"/>
            </a:endParaRPr>
          </a:p>
        </p:txBody>
      </p:sp>
      <p:sp>
        <p:nvSpPr>
          <p:cNvPr id="99" name="Google Shape;99;p16"/>
          <p:cNvSpPr txBox="1"/>
          <p:nvPr/>
        </p:nvSpPr>
        <p:spPr>
          <a:xfrm>
            <a:off x="1025250" y="282650"/>
            <a:ext cx="59892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chemeClr val="dk1"/>
                </a:solidFill>
                <a:latin typeface="Montserrat"/>
                <a:ea typeface="Montserrat"/>
                <a:cs typeface="Montserrat"/>
                <a:sym typeface="Montserrat"/>
              </a:rPr>
              <a:t>Dysbiosis &amp; T1D</a:t>
            </a:r>
            <a:endParaRPr sz="2400">
              <a:solidFill>
                <a:srgbClr val="282828"/>
              </a:solidFill>
              <a:latin typeface="Montserrat Medium"/>
              <a:ea typeface="Montserrat Medium"/>
              <a:cs typeface="Montserrat Medium"/>
              <a:sym typeface="Montserrat Medium"/>
            </a:endParaRPr>
          </a:p>
        </p:txBody>
      </p:sp>
      <p:pic>
        <p:nvPicPr>
          <p:cNvPr id="100" name="Google Shape;100;p16"/>
          <p:cNvPicPr preferRelativeResize="0"/>
          <p:nvPr/>
        </p:nvPicPr>
        <p:blipFill>
          <a:blip r:embed="rId3">
            <a:alphaModFix/>
          </a:blip>
          <a:stretch>
            <a:fillRect/>
          </a:stretch>
        </p:blipFill>
        <p:spPr>
          <a:xfrm>
            <a:off x="5795397" y="1369688"/>
            <a:ext cx="3043825" cy="2404125"/>
          </a:xfrm>
          <a:prstGeom prst="rect">
            <a:avLst/>
          </a:prstGeom>
          <a:noFill/>
          <a:ln w="38100" cap="flat" cmpd="sng">
            <a:solidFill>
              <a:schemeClr val="accent2"/>
            </a:solidFill>
            <a:prstDash val="solid"/>
            <a:round/>
            <a:headEnd type="none" w="sm" len="sm"/>
            <a:tailEnd type="none" w="sm" len="sm"/>
          </a:ln>
        </p:spPr>
      </p:pic>
      <p:sp>
        <p:nvSpPr>
          <p:cNvPr id="101" name="Google Shape;101;p16"/>
          <p:cNvSpPr/>
          <p:nvPr/>
        </p:nvSpPr>
        <p:spPr>
          <a:xfrm>
            <a:off x="6868200" y="2702925"/>
            <a:ext cx="898200" cy="89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2286701" y="294987"/>
            <a:ext cx="4471775" cy="3981113"/>
          </a:xfrm>
          <a:prstGeom prst="rect">
            <a:avLst/>
          </a:prstGeom>
          <a:noFill/>
          <a:ln w="38100" cap="flat" cmpd="sng">
            <a:solidFill>
              <a:schemeClr val="accent2"/>
            </a:solidFill>
            <a:prstDash val="solid"/>
            <a:round/>
            <a:headEnd type="none" w="sm" len="sm"/>
            <a:tailEnd type="none" w="sm" len="sm"/>
          </a:ln>
        </p:spPr>
      </p:pic>
      <p:sp>
        <p:nvSpPr>
          <p:cNvPr id="107" name="Google Shape;107;p17"/>
          <p:cNvSpPr txBox="1"/>
          <p:nvPr/>
        </p:nvSpPr>
        <p:spPr>
          <a:xfrm>
            <a:off x="2197650" y="4228600"/>
            <a:ext cx="47487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b="1">
                <a:solidFill>
                  <a:schemeClr val="dk1"/>
                </a:solidFill>
                <a:highlight>
                  <a:srgbClr val="F3F3F3"/>
                </a:highlight>
                <a:latin typeface="Montserrat"/>
                <a:ea typeface="Montserrat"/>
                <a:cs typeface="Montserrat"/>
                <a:sym typeface="Montserrat"/>
              </a:rPr>
              <a:t>Fi</a:t>
            </a:r>
            <a:r>
              <a:rPr lang="en-GB" sz="1200" b="1">
                <a:solidFill>
                  <a:schemeClr val="dk1"/>
                </a:solidFill>
                <a:highlight>
                  <a:srgbClr val="F3F3F3"/>
                </a:highlight>
                <a:latin typeface="Montserrat"/>
                <a:ea typeface="Montserrat"/>
                <a:cs typeface="Montserrat"/>
                <a:sym typeface="Montserrat"/>
              </a:rPr>
              <a:t>gure 1. </a:t>
            </a:r>
            <a:r>
              <a:rPr lang="en-GB" sz="1200">
                <a:solidFill>
                  <a:schemeClr val="dk1"/>
                </a:solidFill>
                <a:highlight>
                  <a:srgbClr val="F3F3F3"/>
                </a:highlight>
                <a:latin typeface="Montserrat"/>
                <a:ea typeface="Montserrat"/>
                <a:cs typeface="Montserrat"/>
                <a:sym typeface="Montserrat"/>
              </a:rPr>
              <a:t>Impact diet can have on the integrity of the intestinal wall, potentially causing "leaky gut,", a condition where the mucus layer is reduced and tight junctions between cells are weakened.</a:t>
            </a:r>
            <a:endParaRPr sz="1200">
              <a:solidFill>
                <a:schemeClr val="dk1"/>
              </a:solidFill>
              <a:highlight>
                <a:srgbClr val="F3F3F3"/>
              </a:highlight>
              <a:latin typeface="Montserrat"/>
              <a:ea typeface="Montserrat"/>
              <a:cs typeface="Montserrat"/>
              <a:sym typeface="Montserrat"/>
            </a:endParaRPr>
          </a:p>
        </p:txBody>
      </p:sp>
      <p:sp>
        <p:nvSpPr>
          <p:cNvPr id="108" name="Google Shape;108;p17"/>
          <p:cNvSpPr txBox="1"/>
          <p:nvPr/>
        </p:nvSpPr>
        <p:spPr>
          <a:xfrm>
            <a:off x="6491500" y="153950"/>
            <a:ext cx="2575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p:txBody>
      </p:sp>
      <p:cxnSp>
        <p:nvCxnSpPr>
          <p:cNvPr id="109" name="Google Shape;109;p17"/>
          <p:cNvCxnSpPr/>
          <p:nvPr/>
        </p:nvCxnSpPr>
        <p:spPr>
          <a:xfrm rot="10800000">
            <a:off x="6389475" y="1261850"/>
            <a:ext cx="1296900" cy="10800"/>
          </a:xfrm>
          <a:prstGeom prst="straightConnector1">
            <a:avLst/>
          </a:prstGeom>
          <a:noFill/>
          <a:ln w="9525" cap="flat" cmpd="sng">
            <a:solidFill>
              <a:schemeClr val="dk2"/>
            </a:solidFill>
            <a:prstDash val="solid"/>
            <a:round/>
            <a:headEnd type="none" w="med" len="med"/>
            <a:tailEnd type="triangle" w="med" len="med"/>
          </a:ln>
        </p:spPr>
      </p:cxnSp>
      <p:cxnSp>
        <p:nvCxnSpPr>
          <p:cNvPr id="110" name="Google Shape;110;p17"/>
          <p:cNvCxnSpPr/>
          <p:nvPr/>
        </p:nvCxnSpPr>
        <p:spPr>
          <a:xfrm flipH="1">
            <a:off x="6266975" y="3437750"/>
            <a:ext cx="1309500" cy="9900"/>
          </a:xfrm>
          <a:prstGeom prst="straightConnector1">
            <a:avLst/>
          </a:prstGeom>
          <a:noFill/>
          <a:ln w="9525" cap="flat" cmpd="sng">
            <a:solidFill>
              <a:schemeClr val="dk2"/>
            </a:solidFill>
            <a:prstDash val="solid"/>
            <a:round/>
            <a:headEnd type="none" w="med" len="med"/>
            <a:tailEnd type="triangle" w="med" len="med"/>
          </a:ln>
        </p:spPr>
      </p:cxnSp>
      <p:sp>
        <p:nvSpPr>
          <p:cNvPr id="111" name="Google Shape;111;p17"/>
          <p:cNvSpPr txBox="1"/>
          <p:nvPr/>
        </p:nvSpPr>
        <p:spPr>
          <a:xfrm>
            <a:off x="7686375" y="1082600"/>
            <a:ext cx="1516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282828"/>
                </a:solidFill>
                <a:latin typeface="Montserrat Medium"/>
                <a:ea typeface="Montserrat Medium"/>
                <a:cs typeface="Montserrat Medium"/>
                <a:sym typeface="Montserrat Medium"/>
              </a:rPr>
              <a:t>Within intestine</a:t>
            </a:r>
            <a:endParaRPr sz="1200">
              <a:solidFill>
                <a:srgbClr val="282828"/>
              </a:solidFill>
              <a:latin typeface="Montserrat Medium"/>
              <a:ea typeface="Montserrat Medium"/>
              <a:cs typeface="Montserrat Medium"/>
              <a:sym typeface="Montserrat Medium"/>
            </a:endParaRPr>
          </a:p>
        </p:txBody>
      </p:sp>
      <p:sp>
        <p:nvSpPr>
          <p:cNvPr id="112" name="Google Shape;112;p17"/>
          <p:cNvSpPr txBox="1"/>
          <p:nvPr/>
        </p:nvSpPr>
        <p:spPr>
          <a:xfrm>
            <a:off x="7576475" y="3220600"/>
            <a:ext cx="1516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282828"/>
                </a:solidFill>
                <a:latin typeface="Montserrat Medium"/>
                <a:ea typeface="Montserrat Medium"/>
                <a:cs typeface="Montserrat Medium"/>
                <a:sym typeface="Montserrat Medium"/>
              </a:rPr>
              <a:t>Outside intestine </a:t>
            </a:r>
            <a:endParaRPr sz="1200">
              <a:solidFill>
                <a:srgbClr val="282828"/>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body" idx="2"/>
          </p:nvPr>
        </p:nvSpPr>
        <p:spPr>
          <a:xfrm>
            <a:off x="0" y="1110150"/>
            <a:ext cx="5841300" cy="2923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GB" sz="1200" b="1">
                <a:solidFill>
                  <a:schemeClr val="dk1"/>
                </a:solidFill>
                <a:latin typeface="Montserrat"/>
                <a:ea typeface="Montserrat"/>
                <a:cs typeface="Montserrat"/>
                <a:sym typeface="Montserrat"/>
              </a:rPr>
              <a:t>More bacterial antigens enter bloodstream</a:t>
            </a:r>
            <a:r>
              <a:rPr lang="en-GB" sz="1200">
                <a:solidFill>
                  <a:schemeClr val="dk1"/>
                </a:solidFill>
                <a:latin typeface="Montserrat"/>
                <a:ea typeface="Montserrat"/>
                <a:cs typeface="Montserrat"/>
                <a:sym typeface="Montserrat"/>
              </a:rPr>
              <a:t> due to </a:t>
            </a:r>
            <a:r>
              <a:rPr lang="en-GB" sz="1200">
                <a:solidFill>
                  <a:schemeClr val="dk1"/>
                </a:solidFill>
                <a:highlight>
                  <a:srgbClr val="F3F3F3"/>
                </a:highlight>
                <a:latin typeface="Montserrat"/>
                <a:ea typeface="Montserrat"/>
                <a:cs typeface="Montserrat"/>
                <a:sym typeface="Montserrat"/>
              </a:rPr>
              <a:t>leaky gut</a:t>
            </a:r>
            <a:endParaRPr sz="1200">
              <a:solidFill>
                <a:schemeClr val="dk1"/>
              </a:solidFill>
              <a:latin typeface="Montserrat"/>
              <a:ea typeface="Montserrat"/>
              <a:cs typeface="Montserrat"/>
              <a:sym typeface="Montserrat"/>
            </a:endParaRPr>
          </a:p>
          <a:p>
            <a:pPr marL="457200" lvl="0" indent="-304800" algn="l" rtl="0">
              <a:lnSpc>
                <a:spcPct val="200000"/>
              </a:lnSpc>
              <a:spcBef>
                <a:spcPts val="0"/>
              </a:spcBef>
              <a:spcAft>
                <a:spcPts val="0"/>
              </a:spcAft>
              <a:buClr>
                <a:schemeClr val="dk1"/>
              </a:buClr>
              <a:buSzPts val="1200"/>
              <a:buFont typeface="Montserrat"/>
              <a:buChar char="❏"/>
            </a:pPr>
            <a:r>
              <a:rPr lang="en-GB" sz="1200">
                <a:solidFill>
                  <a:schemeClr val="dk1"/>
                </a:solidFill>
                <a:highlight>
                  <a:srgbClr val="F3F3F3"/>
                </a:highlight>
                <a:latin typeface="Montserrat"/>
                <a:ea typeface="Montserrat"/>
                <a:cs typeface="Montserrat"/>
                <a:sym typeface="Montserrat"/>
              </a:rPr>
              <a:t>↑</a:t>
            </a:r>
            <a:r>
              <a:rPr lang="en-GB" sz="1200">
                <a:solidFill>
                  <a:schemeClr val="dk1"/>
                </a:solidFill>
                <a:latin typeface="Montserrat"/>
                <a:ea typeface="Montserrat"/>
                <a:cs typeface="Montserrat"/>
                <a:sym typeface="Montserrat"/>
              </a:rPr>
              <a:t>  antigens </a:t>
            </a:r>
            <a:r>
              <a:rPr lang="en-GB" sz="1200">
                <a:solidFill>
                  <a:schemeClr val="dk1"/>
                </a:solidFill>
                <a:highlight>
                  <a:srgbClr val="F3F3F3"/>
                </a:highlight>
                <a:latin typeface="Montserrat"/>
                <a:ea typeface="Montserrat"/>
                <a:cs typeface="Montserrat"/>
                <a:sym typeface="Montserrat"/>
              </a:rPr>
              <a:t>↑ </a:t>
            </a:r>
            <a:r>
              <a:rPr lang="en-GB" sz="1200">
                <a:solidFill>
                  <a:schemeClr val="dk1"/>
                </a:solidFill>
                <a:latin typeface="Montserrat"/>
                <a:ea typeface="Montserrat"/>
                <a:cs typeface="Montserrat"/>
                <a:sym typeface="Montserrat"/>
              </a:rPr>
              <a:t>probability of foreign antigens being similar to insulin-producing β-cell antigens </a:t>
            </a:r>
            <a:endParaRPr sz="1200">
              <a:solidFill>
                <a:schemeClr val="dk1"/>
              </a:solidFill>
              <a:latin typeface="Montserrat"/>
              <a:ea typeface="Montserrat"/>
              <a:cs typeface="Montserrat"/>
              <a:sym typeface="Montserrat"/>
            </a:endParaRPr>
          </a:p>
          <a:p>
            <a:pPr marL="457200" lvl="0" indent="-304800" algn="l" rtl="0">
              <a:lnSpc>
                <a:spcPct val="200000"/>
              </a:lnSpc>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The </a:t>
            </a:r>
            <a:r>
              <a:rPr lang="en-GB" sz="1200" b="1">
                <a:solidFill>
                  <a:schemeClr val="dk1"/>
                </a:solidFill>
                <a:latin typeface="Montserrat"/>
                <a:ea typeface="Montserrat"/>
                <a:cs typeface="Montserrat"/>
                <a:sym typeface="Montserrat"/>
              </a:rPr>
              <a:t>immune system</a:t>
            </a:r>
            <a:r>
              <a:rPr lang="en-GB" sz="1200">
                <a:solidFill>
                  <a:schemeClr val="dk1"/>
                </a:solidFill>
                <a:latin typeface="Montserrat"/>
                <a:ea typeface="Montserrat"/>
                <a:cs typeface="Montserrat"/>
                <a:sym typeface="Montserrat"/>
              </a:rPr>
              <a:t> may </a:t>
            </a:r>
            <a:r>
              <a:rPr lang="en-GB" sz="1200" b="1">
                <a:solidFill>
                  <a:schemeClr val="dk1"/>
                </a:solidFill>
                <a:latin typeface="Montserrat"/>
                <a:ea typeface="Montserrat"/>
                <a:cs typeface="Montserrat"/>
                <a:sym typeface="Montserrat"/>
              </a:rPr>
              <a:t>mistakenly recognize β-cells as threats</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914400" lvl="1" indent="-304800" algn="l" rtl="0">
              <a:lnSpc>
                <a:spcPct val="200000"/>
              </a:lnSpc>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This process is known as </a:t>
            </a:r>
            <a:r>
              <a:rPr lang="en-GB" sz="1200" b="1">
                <a:solidFill>
                  <a:schemeClr val="dk1"/>
                </a:solidFill>
                <a:latin typeface="Montserrat"/>
                <a:ea typeface="Montserrat"/>
                <a:cs typeface="Montserrat"/>
                <a:sym typeface="Montserrat"/>
              </a:rPr>
              <a:t>molecular mimicry</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914400" lvl="1" indent="-304800" algn="l" rtl="0">
              <a:lnSpc>
                <a:spcPct val="200000"/>
              </a:lnSpc>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Molecular mimicry can cause the activation of autoreactive T-cells on β-cells → Autoimmunity → T1D</a:t>
            </a:r>
            <a:endParaRPr sz="1200">
              <a:solidFill>
                <a:schemeClr val="dk1"/>
              </a:solidFill>
              <a:latin typeface="Montserrat"/>
              <a:ea typeface="Montserrat"/>
              <a:cs typeface="Montserrat"/>
              <a:sym typeface="Montserrat"/>
            </a:endParaRPr>
          </a:p>
          <a:p>
            <a:pPr marL="0" lvl="0" indent="0" algn="l" rtl="0">
              <a:lnSpc>
                <a:spcPct val="200000"/>
              </a:lnSpc>
              <a:spcBef>
                <a:spcPts val="0"/>
              </a:spcBef>
              <a:spcAft>
                <a:spcPts val="0"/>
              </a:spcAft>
              <a:buNone/>
            </a:pPr>
            <a:endParaRPr sz="1200">
              <a:solidFill>
                <a:schemeClr val="dk1"/>
              </a:solidFill>
              <a:highlight>
                <a:srgbClr val="FFFF00"/>
              </a:highlight>
              <a:latin typeface="Times New Roman"/>
              <a:ea typeface="Times New Roman"/>
              <a:cs typeface="Times New Roman"/>
              <a:sym typeface="Times New Roman"/>
            </a:endParaRPr>
          </a:p>
          <a:p>
            <a:pPr marL="0" lvl="0" indent="0" algn="l" rtl="0">
              <a:lnSpc>
                <a:spcPct val="200000"/>
              </a:lnSpc>
              <a:spcBef>
                <a:spcPts val="0"/>
              </a:spcBef>
              <a:spcAft>
                <a:spcPts val="0"/>
              </a:spcAft>
              <a:buNone/>
            </a:pPr>
            <a:endParaRPr sz="1200">
              <a:solidFill>
                <a:schemeClr val="dk1"/>
              </a:solidFill>
              <a:highlight>
                <a:srgbClr val="FFFF00"/>
              </a:highlight>
              <a:latin typeface="Times New Roman"/>
              <a:ea typeface="Times New Roman"/>
              <a:cs typeface="Times New Roman"/>
              <a:sym typeface="Times New Roman"/>
            </a:endParaRPr>
          </a:p>
        </p:txBody>
      </p:sp>
      <p:pic>
        <p:nvPicPr>
          <p:cNvPr id="118" name="Google Shape;118;p18"/>
          <p:cNvPicPr preferRelativeResize="0"/>
          <p:nvPr/>
        </p:nvPicPr>
        <p:blipFill>
          <a:blip r:embed="rId3">
            <a:alphaModFix/>
          </a:blip>
          <a:stretch>
            <a:fillRect/>
          </a:stretch>
        </p:blipFill>
        <p:spPr>
          <a:xfrm>
            <a:off x="5841375" y="479949"/>
            <a:ext cx="3063925" cy="3777626"/>
          </a:xfrm>
          <a:prstGeom prst="rect">
            <a:avLst/>
          </a:prstGeom>
          <a:noFill/>
          <a:ln w="38100" cap="flat" cmpd="sng">
            <a:solidFill>
              <a:schemeClr val="accent2"/>
            </a:solidFill>
            <a:prstDash val="solid"/>
            <a:round/>
            <a:headEnd type="none" w="sm" len="sm"/>
            <a:tailEnd type="none" w="sm" len="sm"/>
          </a:ln>
        </p:spPr>
      </p:pic>
      <p:sp>
        <p:nvSpPr>
          <p:cNvPr id="119" name="Google Shape;119;p18"/>
          <p:cNvSpPr txBox="1"/>
          <p:nvPr/>
        </p:nvSpPr>
        <p:spPr>
          <a:xfrm>
            <a:off x="149175" y="358975"/>
            <a:ext cx="41886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chemeClr val="dk1"/>
                </a:solidFill>
                <a:latin typeface="Montserrat"/>
                <a:ea typeface="Montserrat"/>
                <a:cs typeface="Montserrat"/>
                <a:sym typeface="Montserrat"/>
              </a:rPr>
              <a:t>Molecular Mimicry &amp; T1D</a:t>
            </a:r>
            <a:endParaRPr sz="2400">
              <a:solidFill>
                <a:srgbClr val="282828"/>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p:nvPr/>
        </p:nvSpPr>
        <p:spPr>
          <a:xfrm rot="10800000">
            <a:off x="100" y="-4200"/>
            <a:ext cx="3098400" cy="5151900"/>
          </a:xfrm>
          <a:prstGeom prst="rect">
            <a:avLst/>
          </a:prstGeom>
          <a:gradFill>
            <a:gsLst>
              <a:gs pos="0">
                <a:schemeClr val="accent1"/>
              </a:gs>
              <a:gs pos="27000">
                <a:schemeClr val="accent4"/>
              </a:gs>
              <a:gs pos="70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5" name="Google Shape;125;p19"/>
          <p:cNvGraphicFramePr/>
          <p:nvPr/>
        </p:nvGraphicFramePr>
        <p:xfrm>
          <a:off x="3177600" y="1392175"/>
          <a:ext cx="3000000" cy="3000000"/>
        </p:xfrm>
        <a:graphic>
          <a:graphicData uri="http://schemas.openxmlformats.org/drawingml/2006/table">
            <a:tbl>
              <a:tblPr>
                <a:noFill/>
                <a:tableStyleId>{99063BC2-8415-45D4-96C6-0544CA9CBB23}</a:tableStyleId>
              </a:tblPr>
              <a:tblGrid>
                <a:gridCol w="2357050">
                  <a:extLst>
                    <a:ext uri="{9D8B030D-6E8A-4147-A177-3AD203B41FA5}">
                      <a16:colId xmlns:a16="http://schemas.microsoft.com/office/drawing/2014/main" val="20000"/>
                    </a:ext>
                  </a:extLst>
                </a:gridCol>
                <a:gridCol w="3586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latin typeface="Montserrat"/>
                          <a:ea typeface="Montserrat"/>
                          <a:cs typeface="Montserrat"/>
                          <a:sym typeface="Montserrat"/>
                        </a:rPr>
                        <a:t>Changes in Gut Microbes</a:t>
                      </a:r>
                      <a:endParaRPr sz="1200" b="1">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Montserrat"/>
                          <a:ea typeface="Montserrat"/>
                          <a:cs typeface="Montserrat"/>
                          <a:sym typeface="Montserrat"/>
                        </a:rPr>
                        <a:t>Possible effect or function</a:t>
                      </a:r>
                      <a:endParaRPr sz="1200" b="1">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GB" sz="1200" i="1">
                          <a:latin typeface="Montserrat"/>
                          <a:ea typeface="Montserrat"/>
                          <a:cs typeface="Montserrat"/>
                          <a:sym typeface="Montserrat"/>
                        </a:rPr>
                        <a:t>Bacteroidetes</a:t>
                      </a:r>
                      <a:r>
                        <a:rPr lang="en-GB" sz="1200">
                          <a:latin typeface="Montserrat"/>
                          <a:ea typeface="Montserrat"/>
                          <a:cs typeface="Montserrat"/>
                          <a:sym typeface="Montserrat"/>
                        </a:rPr>
                        <a:t>/</a:t>
                      </a:r>
                      <a:r>
                        <a:rPr lang="en-GB" sz="1200" i="1">
                          <a:latin typeface="Montserrat"/>
                          <a:ea typeface="Montserrat"/>
                          <a:cs typeface="Montserrat"/>
                          <a:sym typeface="Montserrat"/>
                        </a:rPr>
                        <a:t>Firmicutes </a:t>
                      </a:r>
                      <a:r>
                        <a:rPr lang="en-GB" sz="1200">
                          <a:latin typeface="Montserrat"/>
                          <a:ea typeface="Montserrat"/>
                          <a:cs typeface="Montserrat"/>
                          <a:sym typeface="Montserrat"/>
                        </a:rPr>
                        <a:t>↑</a:t>
                      </a: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Montserrat"/>
                          <a:ea typeface="Montserrat"/>
                          <a:cs typeface="Montserrat"/>
                          <a:sym typeface="Montserrat"/>
                        </a:rPr>
                        <a:t>Occurs before and at the diagnosis of T1D</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GB" sz="1200" i="1">
                          <a:latin typeface="Montserrat"/>
                          <a:ea typeface="Montserrat"/>
                          <a:cs typeface="Montserrat"/>
                          <a:sym typeface="Montserrat"/>
                        </a:rPr>
                        <a:t>Dialister invisus  </a:t>
                      </a:r>
                      <a:r>
                        <a:rPr lang="en-GB" sz="1200">
                          <a:latin typeface="Montserrat"/>
                          <a:ea typeface="Montserrat"/>
                          <a:cs typeface="Montserrat"/>
                          <a:sym typeface="Montserrat"/>
                        </a:rPr>
                        <a:t>↑</a:t>
                      </a: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Montserrat"/>
                          <a:ea typeface="Montserrat"/>
                          <a:cs typeface="Montserrat"/>
                          <a:sym typeface="Montserrat"/>
                        </a:rPr>
                        <a:t>Gut Permeability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GB" sz="1200" i="1">
                          <a:latin typeface="Montserrat"/>
                          <a:ea typeface="Montserrat"/>
                          <a:cs typeface="Montserrat"/>
                          <a:sym typeface="Montserrat"/>
                        </a:rPr>
                        <a:t>Gemella sanguinis </a:t>
                      </a:r>
                      <a:r>
                        <a:rPr lang="en-GB" sz="1200">
                          <a:latin typeface="Montserrat"/>
                          <a:ea typeface="Montserrat"/>
                          <a:cs typeface="Montserrat"/>
                          <a:sym typeface="Montserrat"/>
                        </a:rPr>
                        <a:t>↑</a:t>
                      </a: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Montserrat"/>
                          <a:ea typeface="Montserrat"/>
                          <a:cs typeface="Montserrat"/>
                          <a:sym typeface="Montserrat"/>
                        </a:rPr>
                        <a:t>Inflammation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GB" sz="1200" i="1">
                          <a:latin typeface="Montserrat"/>
                          <a:ea typeface="Montserrat"/>
                          <a:cs typeface="Montserrat"/>
                          <a:sym typeface="Montserrat"/>
                        </a:rPr>
                        <a:t>Bifidobacterium longum  </a:t>
                      </a:r>
                      <a:r>
                        <a:rPr lang="en-GB" sz="1200">
                          <a:latin typeface="Montserrat"/>
                          <a:ea typeface="Montserrat"/>
                          <a:cs typeface="Montserrat"/>
                          <a:sym typeface="Montserrat"/>
                        </a:rPr>
                        <a:t>↑</a:t>
                      </a: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Montserrat"/>
                          <a:ea typeface="Montserrat"/>
                          <a:cs typeface="Montserrat"/>
                          <a:sym typeface="Montserrat"/>
                        </a:rPr>
                        <a:t>T1D Predisposition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GB" sz="1200" i="1">
                          <a:latin typeface="Montserrat"/>
                          <a:ea typeface="Montserrat"/>
                          <a:cs typeface="Montserrat"/>
                          <a:sym typeface="Montserrat"/>
                        </a:rPr>
                        <a:t>Clostridium perfringens  </a:t>
                      </a:r>
                      <a:r>
                        <a:rPr lang="en-GB" sz="1200">
                          <a:latin typeface="Montserrat"/>
                          <a:ea typeface="Montserrat"/>
                          <a:cs typeface="Montserrat"/>
                          <a:sym typeface="Montserrat"/>
                        </a:rPr>
                        <a:t>↑</a:t>
                      </a: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Montserrat"/>
                          <a:ea typeface="Montserrat"/>
                          <a:cs typeface="Montserrat"/>
                          <a:sym typeface="Montserrat"/>
                        </a:rPr>
                        <a:t>Intestinal integrity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latin typeface="Montserrat"/>
                          <a:ea typeface="Montserrat"/>
                          <a:cs typeface="Montserrat"/>
                          <a:sym typeface="Montserrat"/>
                        </a:rPr>
                        <a:t>Diversity ↓</a:t>
                      </a: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Montserrat"/>
                          <a:ea typeface="Montserrat"/>
                          <a:cs typeface="Montserrat"/>
                          <a:sym typeface="Montserrat"/>
                        </a:rPr>
                        <a:t>SCFAs ↓</a:t>
                      </a:r>
                      <a:endParaRPr sz="1200">
                        <a:latin typeface="Montserrat"/>
                        <a:ea typeface="Montserrat"/>
                        <a:cs typeface="Montserrat"/>
                        <a:sym typeface="Montserrat"/>
                      </a:endParaRPr>
                    </a:p>
                    <a:p>
                      <a:pPr marL="0" lvl="0" indent="0" algn="l" rtl="0">
                        <a:spcBef>
                          <a:spcPts val="0"/>
                        </a:spcBef>
                        <a:spcAft>
                          <a:spcPts val="0"/>
                        </a:spcAft>
                        <a:buNone/>
                      </a:pPr>
                      <a:r>
                        <a:rPr lang="en-GB" sz="1200">
                          <a:latin typeface="Montserrat"/>
                          <a:ea typeface="Montserrat"/>
                          <a:cs typeface="Montserrat"/>
                          <a:sym typeface="Montserrat"/>
                        </a:rPr>
                        <a:t>Inflammation ↑</a:t>
                      </a:r>
                      <a:endParaRPr sz="1200">
                        <a:latin typeface="Montserrat"/>
                        <a:ea typeface="Montserrat"/>
                        <a:cs typeface="Montserrat"/>
                        <a:sym typeface="Montserrat"/>
                      </a:endParaRPr>
                    </a:p>
                    <a:p>
                      <a:pPr marL="0" lvl="0" indent="0" algn="l" rtl="0">
                        <a:spcBef>
                          <a:spcPts val="0"/>
                        </a:spcBef>
                        <a:spcAft>
                          <a:spcPts val="0"/>
                        </a:spcAft>
                        <a:buNone/>
                      </a:pPr>
                      <a:r>
                        <a:rPr lang="en-GB" sz="1200">
                          <a:latin typeface="Montserrat"/>
                          <a:ea typeface="Montserrat"/>
                          <a:cs typeface="Montserrat"/>
                          <a:sym typeface="Montserrat"/>
                        </a:rPr>
                        <a:t>T1D predisposition ↑</a:t>
                      </a:r>
                      <a:endParaRPr sz="1200">
                        <a:latin typeface="Montserrat"/>
                        <a:ea typeface="Montserrat"/>
                        <a:cs typeface="Montserrat"/>
                        <a:sym typeface="Montserrat"/>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26" name="Google Shape;126;p19"/>
          <p:cNvSpPr txBox="1"/>
          <p:nvPr/>
        </p:nvSpPr>
        <p:spPr>
          <a:xfrm>
            <a:off x="3154800" y="251125"/>
            <a:ext cx="59892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600" b="1">
                <a:solidFill>
                  <a:schemeClr val="dk1"/>
                </a:solidFill>
                <a:latin typeface="Montserrat"/>
                <a:ea typeface="Montserrat"/>
                <a:cs typeface="Montserrat"/>
                <a:sym typeface="Montserrat"/>
              </a:rPr>
              <a:t>Table 1. </a:t>
            </a:r>
            <a:r>
              <a:rPr lang="en-GB" sz="1600">
                <a:solidFill>
                  <a:schemeClr val="dk1"/>
                </a:solidFill>
                <a:latin typeface="Montserrat"/>
                <a:ea typeface="Montserrat"/>
                <a:cs typeface="Montserrat"/>
                <a:sym typeface="Montserrat"/>
              </a:rPr>
              <a:t>Summary of changes in gut microbiome composition and their potential effects in Type 1 Diabetes.</a:t>
            </a:r>
            <a:endParaRPr sz="2000">
              <a:solidFill>
                <a:srgbClr val="282828"/>
              </a:solidFill>
              <a:latin typeface="Montserrat Medium"/>
              <a:ea typeface="Montserrat Medium"/>
              <a:cs typeface="Montserrat Medium"/>
              <a:sym typeface="Montserrat Medium"/>
            </a:endParaRPr>
          </a:p>
        </p:txBody>
      </p:sp>
      <p:sp>
        <p:nvSpPr>
          <p:cNvPr id="127" name="Google Shape;127;p19"/>
          <p:cNvSpPr txBox="1"/>
          <p:nvPr/>
        </p:nvSpPr>
        <p:spPr>
          <a:xfrm>
            <a:off x="-39500" y="1151450"/>
            <a:ext cx="3177600" cy="3278700"/>
          </a:xfrm>
          <a:prstGeom prst="rect">
            <a:avLst/>
          </a:prstGeom>
          <a:noFill/>
          <a:ln>
            <a:noFill/>
          </a:ln>
        </p:spPr>
        <p:txBody>
          <a:bodyPr spcFirstLastPara="1" wrap="square" lIns="91425" tIns="91425" rIns="91425" bIns="91425" anchor="t" anchorCtr="0">
            <a:spAutoFit/>
          </a:bodyPr>
          <a:lstStyle/>
          <a:p>
            <a:pPr marL="0" lvl="0" indent="0" algn="l" rtl="0">
              <a:lnSpc>
                <a:spcPct val="175000"/>
              </a:lnSpc>
              <a:spcBef>
                <a:spcPts val="0"/>
              </a:spcBef>
              <a:spcAft>
                <a:spcPts val="0"/>
              </a:spcAft>
              <a:buNone/>
            </a:pPr>
            <a:r>
              <a:rPr lang="en-GB" sz="1200" b="1">
                <a:solidFill>
                  <a:schemeClr val="accent6"/>
                </a:solidFill>
                <a:latin typeface="Montserrat"/>
                <a:ea typeface="Montserrat"/>
                <a:cs typeface="Montserrat"/>
                <a:sym typeface="Montserrat"/>
              </a:rPr>
              <a:t>Human and animal studies indicate:</a:t>
            </a:r>
            <a:endParaRPr sz="1200" b="1">
              <a:solidFill>
                <a:schemeClr val="accent6"/>
              </a:solidFill>
              <a:latin typeface="Montserrat"/>
              <a:ea typeface="Montserrat"/>
              <a:cs typeface="Montserrat"/>
              <a:sym typeface="Montserrat"/>
            </a:endParaRPr>
          </a:p>
          <a:p>
            <a:pPr marL="457200" lvl="0" indent="-304800" algn="l" rtl="0">
              <a:lnSpc>
                <a:spcPct val="175000"/>
              </a:lnSpc>
              <a:spcBef>
                <a:spcPts val="0"/>
              </a:spcBef>
              <a:spcAft>
                <a:spcPts val="0"/>
              </a:spcAft>
              <a:buClr>
                <a:schemeClr val="accent6"/>
              </a:buClr>
              <a:buSzPts val="1200"/>
              <a:buFont typeface="Montserrat"/>
              <a:buChar char="❏"/>
            </a:pPr>
            <a:r>
              <a:rPr lang="en-GB" sz="1200">
                <a:solidFill>
                  <a:schemeClr val="accent6"/>
                </a:solidFill>
                <a:latin typeface="Montserrat"/>
                <a:ea typeface="Montserrat"/>
                <a:cs typeface="Montserrat"/>
                <a:sym typeface="Montserrat"/>
              </a:rPr>
              <a:t>Decreased gut microbial diversity precedes T1D onset and persists post-diagnosis</a:t>
            </a:r>
            <a:endParaRPr sz="1200">
              <a:solidFill>
                <a:schemeClr val="accent6"/>
              </a:solidFill>
              <a:latin typeface="Montserrat"/>
              <a:ea typeface="Montserrat"/>
              <a:cs typeface="Montserrat"/>
              <a:sym typeface="Montserrat"/>
            </a:endParaRPr>
          </a:p>
          <a:p>
            <a:pPr marL="914400" lvl="0" indent="-304800" algn="l" rtl="0">
              <a:lnSpc>
                <a:spcPct val="175000"/>
              </a:lnSpc>
              <a:spcBef>
                <a:spcPts val="0"/>
              </a:spcBef>
              <a:spcAft>
                <a:spcPts val="0"/>
              </a:spcAft>
              <a:buClr>
                <a:schemeClr val="accent6"/>
              </a:buClr>
              <a:buSzPts val="1200"/>
              <a:buFont typeface="Montserrat"/>
              <a:buChar char="❏"/>
            </a:pPr>
            <a:r>
              <a:rPr lang="en-GB" sz="1200">
                <a:solidFill>
                  <a:schemeClr val="accent6"/>
                </a:solidFill>
                <a:latin typeface="Montserrat"/>
                <a:ea typeface="Montserrat"/>
                <a:cs typeface="Montserrat"/>
                <a:sym typeface="Montserrat"/>
              </a:rPr>
              <a:t>Abundant fecal microbiota dominated by </a:t>
            </a:r>
            <a:r>
              <a:rPr lang="en-GB" sz="1200" i="1">
                <a:solidFill>
                  <a:schemeClr val="accent6"/>
                </a:solidFill>
                <a:latin typeface="Montserrat"/>
                <a:ea typeface="Montserrat"/>
                <a:cs typeface="Montserrat"/>
                <a:sym typeface="Montserrat"/>
              </a:rPr>
              <a:t>Bacteroidetes</a:t>
            </a:r>
            <a:r>
              <a:rPr lang="en-GB" sz="1200">
                <a:solidFill>
                  <a:schemeClr val="accent6"/>
                </a:solidFill>
                <a:latin typeface="Montserrat"/>
                <a:ea typeface="Montserrat"/>
                <a:cs typeface="Montserrat"/>
                <a:sym typeface="Montserrat"/>
              </a:rPr>
              <a:t> and </a:t>
            </a:r>
            <a:r>
              <a:rPr lang="en-GB" sz="1200" i="1">
                <a:solidFill>
                  <a:schemeClr val="accent6"/>
                </a:solidFill>
                <a:latin typeface="Montserrat"/>
                <a:ea typeface="Montserrat"/>
                <a:cs typeface="Montserrat"/>
                <a:sym typeface="Montserrat"/>
              </a:rPr>
              <a:t>Firmicutes</a:t>
            </a:r>
            <a:endParaRPr sz="1200" i="1">
              <a:solidFill>
                <a:schemeClr val="accent6"/>
              </a:solidFill>
              <a:latin typeface="Montserrat"/>
              <a:ea typeface="Montserrat"/>
              <a:cs typeface="Montserrat"/>
              <a:sym typeface="Montserrat"/>
            </a:endParaRPr>
          </a:p>
          <a:p>
            <a:pPr marL="914400" lvl="0" indent="-304800" algn="l" rtl="0">
              <a:lnSpc>
                <a:spcPct val="175000"/>
              </a:lnSpc>
              <a:spcBef>
                <a:spcPts val="0"/>
              </a:spcBef>
              <a:spcAft>
                <a:spcPts val="0"/>
              </a:spcAft>
              <a:buClr>
                <a:schemeClr val="accent6"/>
              </a:buClr>
              <a:buSzPts val="1200"/>
              <a:buFont typeface="Montserrat"/>
              <a:buChar char="❏"/>
            </a:pPr>
            <a:r>
              <a:rPr lang="en-GB" sz="1200">
                <a:solidFill>
                  <a:schemeClr val="accent6"/>
                </a:solidFill>
                <a:latin typeface="Montserrat"/>
                <a:ea typeface="Montserrat"/>
                <a:cs typeface="Montserrat"/>
                <a:sym typeface="Montserrat"/>
              </a:rPr>
              <a:t>Lower </a:t>
            </a:r>
            <a:r>
              <a:rPr lang="en-GB" sz="1200" i="1">
                <a:solidFill>
                  <a:schemeClr val="accent6"/>
                </a:solidFill>
                <a:latin typeface="Montserrat"/>
                <a:ea typeface="Montserrat"/>
                <a:cs typeface="Montserrat"/>
                <a:sym typeface="Montserrat"/>
              </a:rPr>
              <a:t>Firmicutes</a:t>
            </a:r>
            <a:r>
              <a:rPr lang="en-GB" sz="1200">
                <a:solidFill>
                  <a:schemeClr val="accent6"/>
                </a:solidFill>
                <a:latin typeface="Montserrat"/>
                <a:ea typeface="Montserrat"/>
                <a:cs typeface="Montserrat"/>
                <a:sym typeface="Montserrat"/>
              </a:rPr>
              <a:t> to </a:t>
            </a:r>
            <a:r>
              <a:rPr lang="en-GB" sz="1200" i="1">
                <a:solidFill>
                  <a:schemeClr val="accent6"/>
                </a:solidFill>
                <a:latin typeface="Montserrat"/>
                <a:ea typeface="Montserrat"/>
                <a:cs typeface="Montserrat"/>
                <a:sym typeface="Montserrat"/>
              </a:rPr>
              <a:t>Bacteroidetes</a:t>
            </a:r>
            <a:r>
              <a:rPr lang="en-GB" sz="1200">
                <a:solidFill>
                  <a:schemeClr val="accent6"/>
                </a:solidFill>
                <a:latin typeface="Montserrat"/>
                <a:ea typeface="Montserrat"/>
                <a:cs typeface="Montserrat"/>
                <a:sym typeface="Montserrat"/>
              </a:rPr>
              <a:t> ratio.</a:t>
            </a:r>
            <a:endParaRPr sz="1200">
              <a:solidFill>
                <a:schemeClr val="accent6"/>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0127_Lloyd_Template_SlidesMania">
  <a:themeElements>
    <a:clrScheme name="Simple Light">
      <a:dk1>
        <a:srgbClr val="000000"/>
      </a:dk1>
      <a:lt1>
        <a:srgbClr val="FFFFFF"/>
      </a:lt1>
      <a:dk2>
        <a:srgbClr val="595959"/>
      </a:dk2>
      <a:lt2>
        <a:srgbClr val="EEEEEE"/>
      </a:lt2>
      <a:accent1>
        <a:srgbClr val="6FA8DC"/>
      </a:accent1>
      <a:accent2>
        <a:srgbClr val="0B5394"/>
      </a:accent2>
      <a:accent3>
        <a:srgbClr val="073763"/>
      </a:accent3>
      <a:accent4>
        <a:srgbClr val="3D85C6"/>
      </a:accent4>
      <a:accent5>
        <a:srgbClr val="FFFFFF"/>
      </a:accent5>
      <a:accent6>
        <a:srgbClr val="FFFFFF"/>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2399</Words>
  <Application>Microsoft Macintosh PowerPoint</Application>
  <PresentationFormat>On-screen Show (16:9)</PresentationFormat>
  <Paragraphs>190</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Montserrat SemiBold</vt:lpstr>
      <vt:lpstr>Barlow Condensed</vt:lpstr>
      <vt:lpstr>Times New Roman</vt:lpstr>
      <vt:lpstr>Montserrat</vt:lpstr>
      <vt:lpstr>Georgia</vt:lpstr>
      <vt:lpstr>Montserrat Medium</vt:lpstr>
      <vt:lpstr>Montserrat ExtraBold</vt:lpstr>
      <vt:lpstr>0127_Lloyd_Template_SlidesMania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Inulin Prebiotic Enhances Regulatory T-cell Homing and Gut Microbiota to Alleviate T1D in Mice (Guimarães et al.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Domenico Comita</cp:lastModifiedBy>
  <cp:revision>1</cp:revision>
  <dcterms:modified xsi:type="dcterms:W3CDTF">2025-11-23T18:02:58Z</dcterms:modified>
</cp:coreProperties>
</file>